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Paytone One" charset="1" panose="00000500000000000000"/>
      <p:regular r:id="rId36"/>
    </p:embeddedFont>
    <p:embeddedFont>
      <p:font typeface="ไอติม" charset="1" panose="00000500000000000000"/>
      <p:regular r:id="rId37"/>
    </p:embeddedFont>
    <p:embeddedFont>
      <p:font typeface="Itim" charset="1" panose="00000500000000000000"/>
      <p:regular r:id="rId38"/>
    </p:embeddedFont>
    <p:embeddedFont>
      <p:font typeface="Shantell Sans" charset="1" panose="00000000000000000000"/>
      <p:regular r:id="rId39"/>
    </p:embeddedFont>
    <p:embeddedFont>
      <p:font typeface="Garet" charset="1" panose="00000000000000000000"/>
      <p:regular r:id="rId40"/>
    </p:embeddedFont>
    <p:embeddedFont>
      <p:font typeface="Sansita" charset="1" panose="03060502030602020506"/>
      <p:regular r:id="rId41"/>
    </p:embeddedFont>
    <p:embeddedFont>
      <p:font typeface="Canva Sans Italics" charset="1" panose="020B0503030501040103"/>
      <p:regular r:id="rId42"/>
    </p:embeddedFont>
    <p:embeddedFont>
      <p:font typeface="Canva Sans" charset="1" panose="020B0503030501040103"/>
      <p:regular r:id="rId43"/>
    </p:embeddedFont>
    <p:embeddedFont>
      <p:font typeface="Canva Sans Bold" charset="1" panose="020B0803030501040103"/>
      <p:regular r:id="rId44"/>
    </p:embeddedFont>
    <p:embeddedFont>
      <p:font typeface="Canva Sans Medium Italics" charset="1" panose="020B0603030501040103"/>
      <p:regular r:id="rId45"/>
    </p:embeddedFont>
    <p:embeddedFont>
      <p:font typeface="More Sugar" charset="1" panose="000000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8.png" Type="http://schemas.openxmlformats.org/officeDocument/2006/relationships/image"/><Relationship Id="rId5" Target="../media/image7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0.png" Type="http://schemas.openxmlformats.org/officeDocument/2006/relationships/image"/><Relationship Id="rId5" Target="../media/image8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5.png" Type="http://schemas.openxmlformats.org/officeDocument/2006/relationships/image"/><Relationship Id="rId5" Target="../media/image8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7.png" Type="http://schemas.openxmlformats.org/officeDocument/2006/relationships/image"/><Relationship Id="rId5" Target="../media/image8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12" Target="../media/image31.png" Type="http://schemas.openxmlformats.org/officeDocument/2006/relationships/image"/><Relationship Id="rId13" Target="../media/image32.png" Type="http://schemas.openxmlformats.org/officeDocument/2006/relationships/image"/><Relationship Id="rId14" Target="../media/image33.svg" Type="http://schemas.openxmlformats.org/officeDocument/2006/relationships/image"/><Relationship Id="rId15" Target="../media/image34.png" Type="http://schemas.openxmlformats.org/officeDocument/2006/relationships/image"/><Relationship Id="rId16" Target="../media/image35.png" Type="http://schemas.openxmlformats.org/officeDocument/2006/relationships/image"/><Relationship Id="rId17" Target="../media/image36.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7.png" Type="http://schemas.openxmlformats.org/officeDocument/2006/relationships/image"/><Relationship Id="rId5" Target="../media/image8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2.png" Type="http://schemas.openxmlformats.org/officeDocument/2006/relationships/image"/><Relationship Id="rId5" Target="../media/image9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4.png" Type="http://schemas.openxmlformats.org/officeDocument/2006/relationships/image"/><Relationship Id="rId5" Target="../media/image9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6.png" Type="http://schemas.openxmlformats.org/officeDocument/2006/relationships/image"/><Relationship Id="rId5" Target="../media/image9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7.png" Type="http://schemas.openxmlformats.org/officeDocument/2006/relationships/image"/><Relationship Id="rId5" Target="../media/image9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9.jpeg" Type="http://schemas.openxmlformats.org/officeDocument/2006/relationships/image"/><Relationship Id="rId3" Target="../media/VAG9b0sZmFo.mp4" Type="http://schemas.openxmlformats.org/officeDocument/2006/relationships/video"/><Relationship Id="rId4" Target="../media/VAG9b0sZmFo.mp4" Type="http://schemas.microsoft.com/office/2007/relationships/media"/></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 Id="rId3" Target="../media/image10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02.png" Type="http://schemas.openxmlformats.org/officeDocument/2006/relationships/image"/><Relationship Id="rId7" Target="../media/image103.svg" Type="http://schemas.openxmlformats.org/officeDocument/2006/relationships/image"/><Relationship Id="rId8" Target="../media/image58.png" Type="http://schemas.openxmlformats.org/officeDocument/2006/relationships/image"/><Relationship Id="rId9" Target="../media/image59.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svg" Type="http://schemas.openxmlformats.org/officeDocument/2006/relationships/image"/><Relationship Id="rId12" Target="../media/image106.png" Type="http://schemas.openxmlformats.org/officeDocument/2006/relationships/image"/><Relationship Id="rId13" Target="../media/image10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02.png" Type="http://schemas.openxmlformats.org/officeDocument/2006/relationships/image"/><Relationship Id="rId5" Target="../media/image103.sv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 Id="rId8" Target="../media/image104.png" Type="http://schemas.openxmlformats.org/officeDocument/2006/relationships/image"/><Relationship Id="rId9" Target="../media/image10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6.svg" Type="http://schemas.openxmlformats.org/officeDocument/2006/relationships/image"/><Relationship Id="rId11" Target="../media/image117.png" Type="http://schemas.openxmlformats.org/officeDocument/2006/relationships/image"/><Relationship Id="rId12" Target="../media/image118.svg" Type="http://schemas.openxmlformats.org/officeDocument/2006/relationships/image"/><Relationship Id="rId13" Target="../media/image119.png" Type="http://schemas.openxmlformats.org/officeDocument/2006/relationships/image"/><Relationship Id="rId14" Target="../media/image120.svg" Type="http://schemas.openxmlformats.org/officeDocument/2006/relationships/image"/><Relationship Id="rId15" Target="../media/image56.png" Type="http://schemas.openxmlformats.org/officeDocument/2006/relationships/image"/><Relationship Id="rId16" Target="../media/image45.png" Type="http://schemas.openxmlformats.org/officeDocument/2006/relationships/image"/><Relationship Id="rId17" Target="../media/image46.svg" Type="http://schemas.openxmlformats.org/officeDocument/2006/relationships/image"/><Relationship Id="rId2" Target="../media/image108.png" Type="http://schemas.openxmlformats.org/officeDocument/2006/relationships/image"/><Relationship Id="rId3" Target="../media/image109.svg" Type="http://schemas.openxmlformats.org/officeDocument/2006/relationships/image"/><Relationship Id="rId4" Target="../media/image110.png" Type="http://schemas.openxmlformats.org/officeDocument/2006/relationships/image"/><Relationship Id="rId5" Target="../media/image111.svg" Type="http://schemas.openxmlformats.org/officeDocument/2006/relationships/image"/><Relationship Id="rId6" Target="../media/image112.pn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png" Type="http://schemas.openxmlformats.org/officeDocument/2006/relationships/image"/><Relationship Id="rId11" Target="../media/image61.svg" Type="http://schemas.openxmlformats.org/officeDocument/2006/relationships/image"/><Relationship Id="rId12" Target="../media/image62.png" Type="http://schemas.openxmlformats.org/officeDocument/2006/relationships/image"/><Relationship Id="rId13" Target="../media/image6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6.png" Type="http://schemas.openxmlformats.org/officeDocument/2006/relationships/image"/><Relationship Id="rId7" Target="../media/image57.png" Type="http://schemas.openxmlformats.org/officeDocument/2006/relationships/image"/><Relationship Id="rId8" Target="../media/image58.png" Type="http://schemas.openxmlformats.org/officeDocument/2006/relationships/image"/><Relationship Id="rId9" Target="../media/image5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png" Type="http://schemas.openxmlformats.org/officeDocument/2006/relationships/image"/><Relationship Id="rId12" Target="../media/image7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66.png" Type="http://schemas.openxmlformats.org/officeDocument/2006/relationships/image"/><Relationship Id="rId9" Target="../media/image6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71.png" Type="http://schemas.openxmlformats.org/officeDocument/2006/relationships/image"/><Relationship Id="rId7" Target="../media/image72.svg" Type="http://schemas.openxmlformats.org/officeDocument/2006/relationships/image"/><Relationship Id="rId8" Target="../media/image73.png" Type="http://schemas.openxmlformats.org/officeDocument/2006/relationships/image"/><Relationship Id="rId9"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4.png" Type="http://schemas.openxmlformats.org/officeDocument/2006/relationships/image"/><Relationship Id="rId5" Target="../media/image7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48903">
            <a:off x="-544635" y="658259"/>
            <a:ext cx="3615589" cy="4278804"/>
          </a:xfrm>
          <a:custGeom>
            <a:avLst/>
            <a:gdLst/>
            <a:ahLst/>
            <a:cxnLst/>
            <a:rect r="r" b="b" t="t" l="l"/>
            <a:pathLst>
              <a:path h="4278804" w="3615589">
                <a:moveTo>
                  <a:pt x="0" y="0"/>
                </a:moveTo>
                <a:lnTo>
                  <a:pt x="3615590" y="0"/>
                </a:lnTo>
                <a:lnTo>
                  <a:pt x="3615590" y="4278804"/>
                </a:lnTo>
                <a:lnTo>
                  <a:pt x="0" y="42788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402953" y="-1436246"/>
            <a:ext cx="4239274" cy="4186283"/>
          </a:xfrm>
          <a:custGeom>
            <a:avLst/>
            <a:gdLst/>
            <a:ahLst/>
            <a:cxnLst/>
            <a:rect r="r" b="b" t="t" l="l"/>
            <a:pathLst>
              <a:path h="4186283" w="4239274">
                <a:moveTo>
                  <a:pt x="0" y="0"/>
                </a:moveTo>
                <a:lnTo>
                  <a:pt x="4239274" y="0"/>
                </a:lnTo>
                <a:lnTo>
                  <a:pt x="4239274" y="4186282"/>
                </a:lnTo>
                <a:lnTo>
                  <a:pt x="0" y="41862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790074">
            <a:off x="4500428" y="7933304"/>
            <a:ext cx="3140789" cy="3404649"/>
          </a:xfrm>
          <a:custGeom>
            <a:avLst/>
            <a:gdLst/>
            <a:ahLst/>
            <a:cxnLst/>
            <a:rect r="r" b="b" t="t" l="l"/>
            <a:pathLst>
              <a:path h="3404649" w="3140789">
                <a:moveTo>
                  <a:pt x="0" y="0"/>
                </a:moveTo>
                <a:lnTo>
                  <a:pt x="3140788" y="0"/>
                </a:lnTo>
                <a:lnTo>
                  <a:pt x="3140788" y="3404649"/>
                </a:lnTo>
                <a:lnTo>
                  <a:pt x="0" y="34046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5712576" y="5591149"/>
            <a:ext cx="6581723" cy="859759"/>
            <a:chOff x="0" y="0"/>
            <a:chExt cx="1733458" cy="226439"/>
          </a:xfrm>
        </p:grpSpPr>
        <p:sp>
          <p:nvSpPr>
            <p:cNvPr name="Freeform 7" id="7"/>
            <p:cNvSpPr/>
            <p:nvPr/>
          </p:nvSpPr>
          <p:spPr>
            <a:xfrm flipH="false" flipV="false" rot="0">
              <a:off x="0" y="0"/>
              <a:ext cx="1733458" cy="226439"/>
            </a:xfrm>
            <a:custGeom>
              <a:avLst/>
              <a:gdLst/>
              <a:ahLst/>
              <a:cxnLst/>
              <a:rect r="r" b="b" t="t" l="l"/>
              <a:pathLst>
                <a:path h="226439" w="1733458">
                  <a:moveTo>
                    <a:pt x="0" y="0"/>
                  </a:moveTo>
                  <a:lnTo>
                    <a:pt x="1733458" y="0"/>
                  </a:lnTo>
                  <a:lnTo>
                    <a:pt x="1733458" y="226439"/>
                  </a:lnTo>
                  <a:lnTo>
                    <a:pt x="0" y="226439"/>
                  </a:lnTo>
                  <a:close/>
                </a:path>
              </a:pathLst>
            </a:custGeom>
            <a:solidFill>
              <a:srgbClr val="FFC466"/>
            </a:solidFill>
            <a:ln w="38100" cap="sq">
              <a:solidFill>
                <a:srgbClr val="000000"/>
              </a:solidFill>
              <a:prstDash val="solid"/>
              <a:miter/>
            </a:ln>
          </p:spPr>
        </p:sp>
        <p:sp>
          <p:nvSpPr>
            <p:cNvPr name="TextBox 8" id="8"/>
            <p:cNvSpPr txBox="true"/>
            <p:nvPr/>
          </p:nvSpPr>
          <p:spPr>
            <a:xfrm>
              <a:off x="0" y="-38100"/>
              <a:ext cx="1733458" cy="264539"/>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1075636">
            <a:off x="5375008" y="-2002634"/>
            <a:ext cx="3451288" cy="4114800"/>
          </a:xfrm>
          <a:custGeom>
            <a:avLst/>
            <a:gdLst/>
            <a:ahLst/>
            <a:cxnLst/>
            <a:rect r="r" b="b" t="t" l="l"/>
            <a:pathLst>
              <a:path h="4114800" w="3451288">
                <a:moveTo>
                  <a:pt x="0" y="0"/>
                </a:moveTo>
                <a:lnTo>
                  <a:pt x="3451288" y="0"/>
                </a:lnTo>
                <a:lnTo>
                  <a:pt x="345128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1310628">
            <a:off x="9811973" y="7752538"/>
            <a:ext cx="3456555" cy="3011523"/>
          </a:xfrm>
          <a:custGeom>
            <a:avLst/>
            <a:gdLst/>
            <a:ahLst/>
            <a:cxnLst/>
            <a:rect r="r" b="b" t="t" l="l"/>
            <a:pathLst>
              <a:path h="3011523" w="3456555">
                <a:moveTo>
                  <a:pt x="0" y="0"/>
                </a:moveTo>
                <a:lnTo>
                  <a:pt x="3456555" y="0"/>
                </a:lnTo>
                <a:lnTo>
                  <a:pt x="3456555" y="3011524"/>
                </a:lnTo>
                <a:lnTo>
                  <a:pt x="0" y="30115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6410806" y="1636072"/>
            <a:ext cx="4001643" cy="4114800"/>
          </a:xfrm>
          <a:custGeom>
            <a:avLst/>
            <a:gdLst/>
            <a:ahLst/>
            <a:cxnLst/>
            <a:rect r="r" b="b" t="t" l="l"/>
            <a:pathLst>
              <a:path h="4114800" w="4001643">
                <a:moveTo>
                  <a:pt x="0" y="0"/>
                </a:moveTo>
                <a:lnTo>
                  <a:pt x="4001643" y="0"/>
                </a:lnTo>
                <a:lnTo>
                  <a:pt x="4001643"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3462638" y="6814873"/>
            <a:ext cx="805446" cy="805446"/>
          </a:xfrm>
          <a:custGeom>
            <a:avLst/>
            <a:gdLst/>
            <a:ahLst/>
            <a:cxnLst/>
            <a:rect r="r" b="b" t="t" l="l"/>
            <a:pathLst>
              <a:path h="805446" w="805446">
                <a:moveTo>
                  <a:pt x="0" y="0"/>
                </a:moveTo>
                <a:lnTo>
                  <a:pt x="805445" y="0"/>
                </a:lnTo>
                <a:lnTo>
                  <a:pt x="805445" y="805446"/>
                </a:lnTo>
                <a:lnTo>
                  <a:pt x="0" y="80544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4335630" y="2140722"/>
            <a:ext cx="805446" cy="805446"/>
          </a:xfrm>
          <a:custGeom>
            <a:avLst/>
            <a:gdLst/>
            <a:ahLst/>
            <a:cxnLst/>
            <a:rect r="r" b="b" t="t" l="l"/>
            <a:pathLst>
              <a:path h="805446" w="805446">
                <a:moveTo>
                  <a:pt x="0" y="0"/>
                </a:moveTo>
                <a:lnTo>
                  <a:pt x="805446" y="0"/>
                </a:lnTo>
                <a:lnTo>
                  <a:pt x="805446" y="805446"/>
                </a:lnTo>
                <a:lnTo>
                  <a:pt x="0" y="80544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10832913" y="2941539"/>
            <a:ext cx="570040" cy="570040"/>
          </a:xfrm>
          <a:custGeom>
            <a:avLst/>
            <a:gdLst/>
            <a:ahLst/>
            <a:cxnLst/>
            <a:rect r="r" b="b" t="t" l="l"/>
            <a:pathLst>
              <a:path h="570040" w="570040">
                <a:moveTo>
                  <a:pt x="0" y="0"/>
                </a:moveTo>
                <a:lnTo>
                  <a:pt x="570040" y="0"/>
                </a:lnTo>
                <a:lnTo>
                  <a:pt x="570040" y="570040"/>
                </a:lnTo>
                <a:lnTo>
                  <a:pt x="0" y="57004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7417684" y="7335299"/>
            <a:ext cx="570040" cy="570040"/>
          </a:xfrm>
          <a:custGeom>
            <a:avLst/>
            <a:gdLst/>
            <a:ahLst/>
            <a:cxnLst/>
            <a:rect r="r" b="b" t="t" l="l"/>
            <a:pathLst>
              <a:path h="570040" w="570040">
                <a:moveTo>
                  <a:pt x="0" y="0"/>
                </a:moveTo>
                <a:lnTo>
                  <a:pt x="570040" y="0"/>
                </a:lnTo>
                <a:lnTo>
                  <a:pt x="570040" y="570040"/>
                </a:lnTo>
                <a:lnTo>
                  <a:pt x="0" y="57004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1928263">
            <a:off x="13850051" y="7394213"/>
            <a:ext cx="4340461" cy="2756193"/>
          </a:xfrm>
          <a:custGeom>
            <a:avLst/>
            <a:gdLst/>
            <a:ahLst/>
            <a:cxnLst/>
            <a:rect r="r" b="b" t="t" l="l"/>
            <a:pathLst>
              <a:path h="2756193" w="4340461">
                <a:moveTo>
                  <a:pt x="0" y="0"/>
                </a:moveTo>
                <a:lnTo>
                  <a:pt x="4340461" y="0"/>
                </a:lnTo>
                <a:lnTo>
                  <a:pt x="4340461" y="2756192"/>
                </a:lnTo>
                <a:lnTo>
                  <a:pt x="0" y="275619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2401528">
            <a:off x="-664218" y="7576381"/>
            <a:ext cx="5488349" cy="2003247"/>
          </a:xfrm>
          <a:custGeom>
            <a:avLst/>
            <a:gdLst/>
            <a:ahLst/>
            <a:cxnLst/>
            <a:rect r="r" b="b" t="t" l="l"/>
            <a:pathLst>
              <a:path h="2003247" w="5488349">
                <a:moveTo>
                  <a:pt x="0" y="0"/>
                </a:moveTo>
                <a:lnTo>
                  <a:pt x="5488349" y="0"/>
                </a:lnTo>
                <a:lnTo>
                  <a:pt x="5488349" y="2003247"/>
                </a:lnTo>
                <a:lnTo>
                  <a:pt x="0" y="200324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18" id="18"/>
          <p:cNvSpPr txBox="true"/>
          <p:nvPr/>
        </p:nvSpPr>
        <p:spPr>
          <a:xfrm rot="0">
            <a:off x="2499203" y="3236084"/>
            <a:ext cx="13753194" cy="2151375"/>
          </a:xfrm>
          <a:prstGeom prst="rect">
            <a:avLst/>
          </a:prstGeom>
        </p:spPr>
        <p:txBody>
          <a:bodyPr anchor="t" rtlCol="false" tIns="0" lIns="0" bIns="0" rIns="0">
            <a:spAutoFit/>
          </a:bodyPr>
          <a:lstStyle/>
          <a:p>
            <a:pPr algn="ctr">
              <a:lnSpc>
                <a:spcPts val="17044"/>
              </a:lnSpc>
              <a:spcBef>
                <a:spcPct val="0"/>
              </a:spcBef>
            </a:pPr>
            <a:r>
              <a:rPr lang="en-US" sz="14203">
                <a:solidFill>
                  <a:srgbClr val="EE4B4C"/>
                </a:solidFill>
                <a:latin typeface="Paytone One"/>
                <a:ea typeface="Paytone One"/>
                <a:cs typeface="Paytone One"/>
                <a:sym typeface="Paytone One"/>
              </a:rPr>
              <a:t>SMART MATH</a:t>
            </a:r>
          </a:p>
        </p:txBody>
      </p:sp>
      <p:sp>
        <p:nvSpPr>
          <p:cNvPr name="TextBox 19" id="19"/>
          <p:cNvSpPr txBox="true"/>
          <p:nvPr/>
        </p:nvSpPr>
        <p:spPr>
          <a:xfrm rot="0">
            <a:off x="5530354" y="5750872"/>
            <a:ext cx="7226660" cy="590550"/>
          </a:xfrm>
          <a:prstGeom prst="rect">
            <a:avLst/>
          </a:prstGeom>
        </p:spPr>
        <p:txBody>
          <a:bodyPr anchor="t" rtlCol="false" tIns="0" lIns="0" bIns="0" rIns="0">
            <a:spAutoFit/>
          </a:bodyPr>
          <a:lstStyle/>
          <a:p>
            <a:pPr algn="ctr">
              <a:lnSpc>
                <a:spcPts val="4710"/>
              </a:lnSpc>
              <a:spcBef>
                <a:spcPct val="0"/>
              </a:spcBef>
            </a:pPr>
            <a:r>
              <a:rPr lang="en-US" sz="3925">
                <a:solidFill>
                  <a:srgbClr val="0C0C0C"/>
                </a:solidFill>
                <a:latin typeface="Paytone One"/>
                <a:ea typeface="Paytone One"/>
                <a:cs typeface="Paytone One"/>
                <a:sym typeface="Paytone One"/>
              </a:rPr>
              <a:t>PHẦN MỀM HỌC TẬP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157079" y="1367208"/>
          <a:ext cx="17310208" cy="8982075"/>
        </p:xfrm>
        <a:graphic>
          <a:graphicData uri="http://schemas.openxmlformats.org/drawingml/2006/table">
            <a:tbl>
              <a:tblPr/>
              <a:tblGrid>
                <a:gridCol w="3371568"/>
                <a:gridCol w="4996900"/>
                <a:gridCol w="8941740"/>
              </a:tblGrid>
              <a:tr h="1128738">
                <a:tc>
                  <a:txBody>
                    <a:bodyPr anchor="t" rtlCol="false"/>
                    <a:lstStyle/>
                    <a:p>
                      <a:pPr algn="ctr">
                        <a:lnSpc>
                          <a:spcPts val="3739"/>
                        </a:lnSpc>
                        <a:defRPr/>
                      </a:pPr>
                      <a:r>
                        <a:rPr lang="en-US" sz="3399">
                          <a:solidFill>
                            <a:srgbClr val="000000"/>
                          </a:solidFill>
                          <a:latin typeface="Garet"/>
                          <a:ea typeface="Garet"/>
                          <a:cs typeface="Garet"/>
                          <a:sym typeface="Garet"/>
                        </a:rPr>
                        <a:t>Module</a:t>
                      </a:r>
                      <a:endParaRPr lang="en-US" sz="1100"/>
                    </a:p>
                  </a:txBody>
                  <a:tcPr marL="190500" marR="190500" marT="190500" marB="190500" anchor="t">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66B00"/>
                    </a:solidFill>
                  </a:tcPr>
                </a:tc>
                <a:tc>
                  <a:txBody>
                    <a:bodyPr anchor="t" rtlCol="false"/>
                    <a:lstStyle/>
                    <a:p>
                      <a:pPr algn="ctr">
                        <a:lnSpc>
                          <a:spcPts val="3739"/>
                        </a:lnSpc>
                        <a:defRPr/>
                      </a:pPr>
                      <a:r>
                        <a:rPr lang="en-US" sz="3399">
                          <a:solidFill>
                            <a:srgbClr val="000000"/>
                          </a:solidFill>
                          <a:latin typeface="Garet"/>
                          <a:ea typeface="Garet"/>
                          <a:cs typeface="Garet"/>
                          <a:sym typeface="Garet"/>
                        </a:rPr>
                        <a:t>File</a:t>
                      </a:r>
                      <a:endParaRPr lang="en-US" sz="1100"/>
                    </a:p>
                  </a:txBody>
                  <a:tcPr marL="190500" marR="190500" marT="190500" marB="190500" anchor="t">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66B00"/>
                    </a:solidFill>
                  </a:tcPr>
                </a:tc>
                <a:tc>
                  <a:txBody>
                    <a:bodyPr anchor="t" rtlCol="false"/>
                    <a:lstStyle/>
                    <a:p>
                      <a:pPr algn="ctr">
                        <a:lnSpc>
                          <a:spcPts val="3739"/>
                        </a:lnSpc>
                        <a:defRPr/>
                      </a:pPr>
                      <a:r>
                        <a:rPr lang="en-US" sz="3399">
                          <a:solidFill>
                            <a:srgbClr val="000000"/>
                          </a:solidFill>
                          <a:latin typeface="Garet"/>
                          <a:ea typeface="Garet"/>
                          <a:cs typeface="Garet"/>
                          <a:sym typeface="Garet"/>
                        </a:rPr>
                        <a:t>Chức năng chính</a:t>
                      </a:r>
                      <a:endParaRPr lang="en-US" sz="1100"/>
                    </a:p>
                  </a:txBody>
                  <a:tcPr marL="190500" marR="190500" marT="190500" marB="190500" anchor="t">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66B00"/>
                    </a:solidFill>
                  </a:tcPr>
                </a:tc>
              </a:tr>
              <a:tr h="841771">
                <a:tc>
                  <a:txBody>
                    <a:bodyPr anchor="t" rtlCol="false"/>
                    <a:lstStyle/>
                    <a:p>
                      <a:pPr algn="l">
                        <a:lnSpc>
                          <a:spcPts val="2200"/>
                        </a:lnSpc>
                        <a:defRPr/>
                      </a:pPr>
                      <a:r>
                        <a:rPr lang="en-US" sz="2000">
                          <a:solidFill>
                            <a:srgbClr val="000000"/>
                          </a:solidFill>
                          <a:latin typeface="Garet"/>
                          <a:ea typeface="Garet"/>
                          <a:cs typeface="Garet"/>
                          <a:sym typeface="Garet"/>
                        </a:rPr>
                        <a:t>Game Manager</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c>
                  <a:txBody>
                    <a:bodyPr anchor="t" rtlCol="false"/>
                    <a:lstStyle/>
                    <a:p>
                      <a:pPr algn="l">
                        <a:lnSpc>
                          <a:spcPts val="2200"/>
                        </a:lnSpc>
                        <a:defRPr/>
                      </a:pPr>
                      <a:r>
                        <a:rPr lang="en-US" sz="2000">
                          <a:solidFill>
                            <a:srgbClr val="000000"/>
                          </a:solidFill>
                          <a:latin typeface="Garet"/>
                          <a:ea typeface="Garet"/>
                          <a:cs typeface="Garet"/>
                          <a:sym typeface="Garet"/>
                        </a:rPr>
                        <a:t>src/core/game_manager.py</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c>
                  <a:txBody>
                    <a:bodyPr anchor="t" rtlCol="false"/>
                    <a:lstStyle/>
                    <a:p>
                      <a:pPr algn="l">
                        <a:lnSpc>
                          <a:spcPts val="2200"/>
                        </a:lnSpc>
                        <a:defRPr/>
                      </a:pPr>
                      <a:r>
                        <a:rPr lang="en-US" sz="2000">
                          <a:solidFill>
                            <a:srgbClr val="000000"/>
                          </a:solidFill>
                          <a:latin typeface="Garet"/>
                          <a:ea typeface="Garet"/>
                          <a:cs typeface="Garet"/>
                          <a:sym typeface="Garet"/>
                        </a:rPr>
                        <a:t>Bộ não điều khiển toàn bộ luồng game, quản lý chuyển màn hình</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r>
              <a:tr h="841771">
                <a:tc>
                  <a:txBody>
                    <a:bodyPr anchor="t" rtlCol="false"/>
                    <a:lstStyle/>
                    <a:p>
                      <a:pPr algn="l">
                        <a:lnSpc>
                          <a:spcPts val="2200"/>
                        </a:lnSpc>
                        <a:defRPr/>
                      </a:pPr>
                      <a:r>
                        <a:rPr lang="en-US" sz="2000">
                          <a:solidFill>
                            <a:srgbClr val="000000"/>
                          </a:solidFill>
                          <a:latin typeface="Garet"/>
                          <a:ea typeface="Garet"/>
                          <a:cs typeface="Garet"/>
                          <a:sym typeface="Garet"/>
                        </a:rPr>
                        <a:t>Questions Generator</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c>
                  <a:txBody>
                    <a:bodyPr anchor="t" rtlCol="false"/>
                    <a:lstStyle/>
                    <a:p>
                      <a:pPr algn="l">
                        <a:lnSpc>
                          <a:spcPts val="2200"/>
                        </a:lnSpc>
                        <a:defRPr/>
                      </a:pPr>
                      <a:r>
                        <a:rPr lang="en-US" sz="2000">
                          <a:solidFill>
                            <a:srgbClr val="000000"/>
                          </a:solidFill>
                          <a:latin typeface="Garet"/>
                          <a:ea typeface="Garet"/>
                          <a:cs typeface="Garet"/>
                          <a:sym typeface="Garet"/>
                        </a:rPr>
                        <a:t>data/questions.py</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c>
                  <a:txBody>
                    <a:bodyPr anchor="t" rtlCol="false"/>
                    <a:lstStyle/>
                    <a:p>
                      <a:pPr algn="l">
                        <a:lnSpc>
                          <a:spcPts val="2200"/>
                        </a:lnSpc>
                        <a:defRPr/>
                      </a:pPr>
                      <a:r>
                        <a:rPr lang="en-US" sz="2000">
                          <a:solidFill>
                            <a:srgbClr val="000000"/>
                          </a:solidFill>
                          <a:latin typeface="Garet"/>
                          <a:ea typeface="Garet"/>
                          <a:cs typeface="Garet"/>
                          <a:sym typeface="Garet"/>
                        </a:rPr>
                        <a:t>Tạo câu hỏi ngẫu nhiên cho 6 cấp độ</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r>
              <a:tr h="841771">
                <a:tc>
                  <a:txBody>
                    <a:bodyPr anchor="t" rtlCol="false"/>
                    <a:lstStyle/>
                    <a:p>
                      <a:pPr algn="l">
                        <a:lnSpc>
                          <a:spcPts val="2200"/>
                        </a:lnSpc>
                        <a:defRPr/>
                      </a:pPr>
                      <a:r>
                        <a:rPr lang="en-US" sz="2000">
                          <a:solidFill>
                            <a:srgbClr val="000000"/>
                          </a:solidFill>
                          <a:latin typeface="Garet"/>
                          <a:ea typeface="Garet"/>
                          <a:cs typeface="Garet"/>
                          <a:sym typeface="Garet"/>
                        </a:rPr>
                        <a:t>Menu Screen</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c>
                  <a:txBody>
                    <a:bodyPr anchor="t" rtlCol="false"/>
                    <a:lstStyle/>
                    <a:p>
                      <a:pPr algn="l">
                        <a:lnSpc>
                          <a:spcPts val="2200"/>
                        </a:lnSpc>
                        <a:defRPr/>
                      </a:pPr>
                      <a:r>
                        <a:rPr lang="en-US" sz="2000">
                          <a:solidFill>
                            <a:srgbClr val="000000"/>
                          </a:solidFill>
                          <a:latin typeface="Garet"/>
                          <a:ea typeface="Garet"/>
                          <a:cs typeface="Garet"/>
                          <a:sym typeface="Garet"/>
                        </a:rPr>
                        <a:t>src/screens/menu_screen.py</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c>
                  <a:txBody>
                    <a:bodyPr anchor="t" rtlCol="false"/>
                    <a:lstStyle/>
                    <a:p>
                      <a:pPr algn="l">
                        <a:lnSpc>
                          <a:spcPts val="2200"/>
                        </a:lnSpc>
                        <a:defRPr/>
                      </a:pPr>
                      <a:r>
                        <a:rPr lang="en-US" sz="2000">
                          <a:solidFill>
                            <a:srgbClr val="000000"/>
                          </a:solidFill>
                          <a:latin typeface="Garet"/>
                          <a:ea typeface="Garet"/>
                          <a:cs typeface="Garet"/>
                          <a:sym typeface="Garet"/>
                        </a:rPr>
                        <a:t>Popup cài đặt overlay (không phải màn hình độc lập)</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r>
              <a:tr h="841771">
                <a:tc>
                  <a:txBody>
                    <a:bodyPr anchor="t" rtlCol="false"/>
                    <a:lstStyle/>
                    <a:p>
                      <a:pPr algn="l">
                        <a:lnSpc>
                          <a:spcPts val="2200"/>
                        </a:lnSpc>
                        <a:defRPr/>
                      </a:pPr>
                      <a:r>
                        <a:rPr lang="en-US" sz="2000">
                          <a:solidFill>
                            <a:srgbClr val="000000"/>
                          </a:solidFill>
                          <a:latin typeface="Garet"/>
                          <a:ea typeface="Garet"/>
                          <a:cs typeface="Garet"/>
                          <a:sym typeface="Garet"/>
                        </a:rPr>
                        <a:t>Home Screen</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c>
                  <a:txBody>
                    <a:bodyPr anchor="t" rtlCol="false"/>
                    <a:lstStyle/>
                    <a:p>
                      <a:pPr algn="l">
                        <a:lnSpc>
                          <a:spcPts val="2200"/>
                        </a:lnSpc>
                        <a:defRPr/>
                      </a:pPr>
                      <a:r>
                        <a:rPr lang="en-US" sz="2000">
                          <a:solidFill>
                            <a:srgbClr val="000000"/>
                          </a:solidFill>
                          <a:latin typeface="Garet"/>
                          <a:ea typeface="Garet"/>
                          <a:cs typeface="Garet"/>
                          <a:sym typeface="Garet"/>
                        </a:rPr>
                        <a:t>src/screens/home_screen.py</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c>
                  <a:txBody>
                    <a:bodyPr anchor="t" rtlCol="false"/>
                    <a:lstStyle/>
                    <a:p>
                      <a:pPr algn="l">
                        <a:lnSpc>
                          <a:spcPts val="2200"/>
                        </a:lnSpc>
                        <a:defRPr/>
                      </a:pPr>
                      <a:r>
                        <a:rPr lang="en-US" sz="2000">
                          <a:solidFill>
                            <a:srgbClr val="000000"/>
                          </a:solidFill>
                          <a:latin typeface="Garet"/>
                          <a:ea typeface="Garet"/>
                          <a:cs typeface="Garet"/>
                          <a:sym typeface="Garet"/>
                        </a:rPr>
                        <a:t>Màn hình chào mừng với nút bắt đầu</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r>
              <a:tr h="1119172">
                <a:tc>
                  <a:txBody>
                    <a:bodyPr anchor="t" rtlCol="false"/>
                    <a:lstStyle/>
                    <a:p>
                      <a:pPr algn="l">
                        <a:lnSpc>
                          <a:spcPts val="2200"/>
                        </a:lnSpc>
                        <a:defRPr/>
                      </a:pPr>
                      <a:r>
                        <a:rPr lang="en-US" sz="2000">
                          <a:solidFill>
                            <a:srgbClr val="000000"/>
                          </a:solidFill>
                          <a:latin typeface="Garet"/>
                          <a:ea typeface="Garet"/>
                          <a:cs typeface="Garet"/>
                          <a:sym typeface="Garet"/>
                        </a:rPr>
                        <a:t>Level Select Screen</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c>
                  <a:txBody>
                    <a:bodyPr anchor="t" rtlCol="false"/>
                    <a:lstStyle/>
                    <a:p>
                      <a:pPr algn="l">
                        <a:lnSpc>
                          <a:spcPts val="2200"/>
                        </a:lnSpc>
                        <a:defRPr/>
                      </a:pPr>
                      <a:r>
                        <a:rPr lang="en-US" sz="2000">
                          <a:solidFill>
                            <a:srgbClr val="000000"/>
                          </a:solidFill>
                          <a:latin typeface="Garet"/>
                          <a:ea typeface="Garet"/>
                          <a:cs typeface="Garet"/>
                          <a:sym typeface="Garet"/>
                        </a:rPr>
                        <a:t>src/screens/level_select_screen.py</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c>
                  <a:txBody>
                    <a:bodyPr anchor="t" rtlCol="false"/>
                    <a:lstStyle/>
                    <a:p>
                      <a:pPr algn="l">
                        <a:lnSpc>
                          <a:spcPts val="2200"/>
                        </a:lnSpc>
                        <a:defRPr/>
                      </a:pPr>
                      <a:r>
                        <a:rPr lang="en-US" sz="2000">
                          <a:solidFill>
                            <a:srgbClr val="000000"/>
                          </a:solidFill>
                          <a:latin typeface="Garet"/>
                          <a:ea typeface="Garet"/>
                          <a:cs typeface="Garet"/>
                          <a:sym typeface="Garet"/>
                        </a:rPr>
                        <a:t>Màn hình chọn level với logic khóa</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r>
              <a:tr h="841771">
                <a:tc>
                  <a:txBody>
                    <a:bodyPr anchor="t" rtlCol="false"/>
                    <a:lstStyle/>
                    <a:p>
                      <a:pPr algn="l">
                        <a:lnSpc>
                          <a:spcPts val="2200"/>
                        </a:lnSpc>
                        <a:defRPr/>
                      </a:pPr>
                      <a:r>
                        <a:rPr lang="en-US" sz="2000">
                          <a:solidFill>
                            <a:srgbClr val="000000"/>
                          </a:solidFill>
                          <a:latin typeface="Garet"/>
                          <a:ea typeface="Garet"/>
                          <a:cs typeface="Garet"/>
                          <a:sym typeface="Garet"/>
                        </a:rPr>
                        <a:t>Gameplay Screen</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c>
                  <a:txBody>
                    <a:bodyPr anchor="t" rtlCol="false"/>
                    <a:lstStyle/>
                    <a:p>
                      <a:pPr algn="l">
                        <a:lnSpc>
                          <a:spcPts val="2200"/>
                        </a:lnSpc>
                        <a:defRPr/>
                      </a:pPr>
                      <a:r>
                        <a:rPr lang="en-US" sz="2000">
                          <a:solidFill>
                            <a:srgbClr val="000000"/>
                          </a:solidFill>
                          <a:latin typeface="Garet"/>
                          <a:ea typeface="Garet"/>
                          <a:cs typeface="Garet"/>
                          <a:sym typeface="Garet"/>
                        </a:rPr>
                        <a:t>src/screens/gameplay_screen.py</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c>
                  <a:txBody>
                    <a:bodyPr anchor="t" rtlCol="false"/>
                    <a:lstStyle/>
                    <a:p>
                      <a:pPr algn="l">
                        <a:lnSpc>
                          <a:spcPts val="2200"/>
                        </a:lnSpc>
                        <a:defRPr/>
                      </a:pPr>
                      <a:r>
                        <a:rPr lang="en-US" sz="2000">
                          <a:solidFill>
                            <a:srgbClr val="000000"/>
                          </a:solidFill>
                          <a:latin typeface="Garet"/>
                          <a:ea typeface="Garet"/>
                          <a:cs typeface="Garet"/>
                          <a:sym typeface="Garet"/>
                        </a:rPr>
                        <a:t>Màn hình chơi chính - phức tạp nhất trong dự án</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r>
              <a:tr h="841771">
                <a:tc>
                  <a:txBody>
                    <a:bodyPr anchor="t" rtlCol="false"/>
                    <a:lstStyle/>
                    <a:p>
                      <a:pPr algn="l">
                        <a:lnSpc>
                          <a:spcPts val="2200"/>
                        </a:lnSpc>
                        <a:defRPr/>
                      </a:pPr>
                      <a:r>
                        <a:rPr lang="en-US" sz="2000">
                          <a:solidFill>
                            <a:srgbClr val="000000"/>
                          </a:solidFill>
                          <a:latin typeface="Garet"/>
                          <a:ea typeface="Garet"/>
                          <a:cs typeface="Garet"/>
                          <a:sym typeface="Garet"/>
                        </a:rPr>
                        <a:t>Effect Manager</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c>
                  <a:txBody>
                    <a:bodyPr anchor="t" rtlCol="false"/>
                    <a:lstStyle/>
                    <a:p>
                      <a:pPr algn="l">
                        <a:lnSpc>
                          <a:spcPts val="2200"/>
                        </a:lnSpc>
                        <a:defRPr/>
                      </a:pPr>
                      <a:r>
                        <a:rPr lang="en-US" sz="2000">
                          <a:solidFill>
                            <a:srgbClr val="000000"/>
                          </a:solidFill>
                          <a:latin typeface="Garet"/>
                          <a:ea typeface="Garet"/>
                          <a:cs typeface="Garet"/>
                          <a:sym typeface="Garet"/>
                        </a:rPr>
                        <a:t>src/effects/effect_manager.py</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c>
                  <a:txBody>
                    <a:bodyPr anchor="t" rtlCol="false"/>
                    <a:lstStyle/>
                    <a:p>
                      <a:pPr algn="l">
                        <a:lnSpc>
                          <a:spcPts val="2200"/>
                        </a:lnSpc>
                        <a:defRPr/>
                      </a:pPr>
                      <a:r>
                        <a:rPr lang="en-US" sz="2000">
                          <a:solidFill>
                            <a:srgbClr val="000000"/>
                          </a:solidFill>
                          <a:latin typeface="Garet"/>
                          <a:ea typeface="Garet"/>
                          <a:cs typeface="Garet"/>
                          <a:sym typeface="Garet"/>
                        </a:rPr>
                        <a:t>Quản lý hiệu ứng chuyển cảnh (fade, slide, zoom transitions)</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r>
              <a:tr h="841771">
                <a:tc>
                  <a:txBody>
                    <a:bodyPr anchor="t" rtlCol="false"/>
                    <a:lstStyle/>
                    <a:p>
                      <a:pPr algn="l">
                        <a:lnSpc>
                          <a:spcPts val="2200"/>
                        </a:lnSpc>
                        <a:defRPr/>
                      </a:pPr>
                      <a:r>
                        <a:rPr lang="en-US" sz="2000">
                          <a:solidFill>
                            <a:srgbClr val="000000"/>
                          </a:solidFill>
                          <a:latin typeface="Garet"/>
                          <a:ea typeface="Garet"/>
                          <a:cs typeface="Garet"/>
                          <a:sym typeface="Garet"/>
                        </a:rPr>
                        <a:t>Save Manager</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c>
                  <a:txBody>
                    <a:bodyPr anchor="t" rtlCol="false"/>
                    <a:lstStyle/>
                    <a:p>
                      <a:pPr algn="l">
                        <a:lnSpc>
                          <a:spcPts val="2200"/>
                        </a:lnSpc>
                        <a:defRPr/>
                      </a:pPr>
                      <a:r>
                        <a:rPr lang="en-US" sz="2000">
                          <a:solidFill>
                            <a:srgbClr val="000000"/>
                          </a:solidFill>
                          <a:latin typeface="Garet"/>
                          <a:ea typeface="Garet"/>
                          <a:cs typeface="Garet"/>
                          <a:sym typeface="Garet"/>
                        </a:rPr>
                        <a:t>data/save_manager.py</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c>
                  <a:txBody>
                    <a:bodyPr anchor="t" rtlCol="false"/>
                    <a:lstStyle/>
                    <a:p>
                      <a:pPr algn="l">
                        <a:lnSpc>
                          <a:spcPts val="2200"/>
                        </a:lnSpc>
                        <a:defRPr/>
                      </a:pPr>
                      <a:r>
                        <a:rPr lang="en-US" sz="2000">
                          <a:solidFill>
                            <a:srgbClr val="000000"/>
                          </a:solidFill>
                          <a:latin typeface="Garet"/>
                          <a:ea typeface="Garet"/>
                          <a:cs typeface="Garet"/>
                          <a:sym typeface="Garet"/>
                        </a:rPr>
                        <a:t>Lưu và tải dữ liệu JSON</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r>
              <a:tr h="841771">
                <a:tc>
                  <a:txBody>
                    <a:bodyPr anchor="t" rtlCol="false"/>
                    <a:lstStyle/>
                    <a:p>
                      <a:pPr algn="l">
                        <a:lnSpc>
                          <a:spcPts val="2200"/>
                        </a:lnSpc>
                        <a:defRPr/>
                      </a:pPr>
                      <a:r>
                        <a:rPr lang="en-US" sz="2000">
                          <a:solidFill>
                            <a:srgbClr val="000000"/>
                          </a:solidFill>
                          <a:latin typeface="Garet"/>
                          <a:ea typeface="Garet"/>
                          <a:cs typeface="Garet"/>
                          <a:sym typeface="Garet"/>
                        </a:rPr>
                        <a:t>Load Sounds</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c>
                  <a:txBody>
                    <a:bodyPr anchor="t" rtlCol="false"/>
                    <a:lstStyle/>
                    <a:p>
                      <a:pPr algn="l">
                        <a:lnSpc>
                          <a:spcPts val="2200"/>
                        </a:lnSpc>
                        <a:defRPr/>
                      </a:pPr>
                      <a:r>
                        <a:rPr lang="en-US" sz="2000">
                          <a:solidFill>
                            <a:srgbClr val="000000"/>
                          </a:solidFill>
                          <a:latin typeface="Garet"/>
                          <a:ea typeface="Garet"/>
                          <a:cs typeface="Garet"/>
                          <a:sym typeface="Garet"/>
                        </a:rPr>
                        <a:t>src/core/load_sounds.py</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c>
                  <a:txBody>
                    <a:bodyPr anchor="t" rtlCol="false"/>
                    <a:lstStyle/>
                    <a:p>
                      <a:pPr algn="l">
                        <a:lnSpc>
                          <a:spcPts val="2200"/>
                        </a:lnSpc>
                        <a:defRPr/>
                      </a:pPr>
                      <a:r>
                        <a:rPr lang="en-US" sz="2000">
                          <a:solidFill>
                            <a:srgbClr val="000000"/>
                          </a:solidFill>
                          <a:latin typeface="Garet"/>
                          <a:ea typeface="Garet"/>
                          <a:cs typeface="Garet"/>
                          <a:sym typeface="Garet"/>
                        </a:rPr>
                        <a:t>Load âm thanh vào bộ nhớ (click, yes, no, bgm)</a:t>
                      </a:r>
                      <a:endParaRPr lang="en-US" sz="1100"/>
                    </a:p>
                  </a:txBody>
                  <a:tcPr marL="190500" marR="190500" marT="190500" marB="190500" anchor="ctr">
                    <a:lnL cmpd="sng" algn="ctr" cap="flat" w="38100">
                      <a:solidFill>
                        <a:srgbClr val="BF6B6B"/>
                      </a:solidFill>
                      <a:prstDash val="solid"/>
                      <a:round/>
                      <a:headEnd type="none" w="med" len="med"/>
                      <a:tailEnd type="none" w="med" len="med"/>
                    </a:lnL>
                    <a:lnR cmpd="sng" algn="ctr" cap="flat" w="38100">
                      <a:solidFill>
                        <a:srgbClr val="BF6B6B"/>
                      </a:solidFill>
                      <a:prstDash val="solid"/>
                      <a:round/>
                      <a:headEnd type="none" w="med" len="med"/>
                      <a:tailEnd type="none" w="med" len="med"/>
                    </a:lnR>
                    <a:lnT cmpd="sng" algn="ctr" cap="flat" w="38100">
                      <a:solidFill>
                        <a:srgbClr val="BF6B6B"/>
                      </a:solidFill>
                      <a:prstDash val="solid"/>
                      <a:round/>
                      <a:headEnd type="none" w="med" len="med"/>
                      <a:tailEnd type="none" w="med" len="med"/>
                    </a:lnT>
                    <a:lnB cmpd="sng" algn="ctr" cap="flat" w="38100">
                      <a:solidFill>
                        <a:srgbClr val="BF6B6B"/>
                      </a:solidFill>
                      <a:prstDash val="solid"/>
                      <a:round/>
                      <a:headEnd type="none" w="med" len="med"/>
                      <a:tailEnd type="none" w="med" len="med"/>
                    </a:lnB>
                    <a:solidFill>
                      <a:srgbClr val="FFDE5F"/>
                    </a:solidFill>
                  </a:tcPr>
                </a:tc>
              </a:tr>
            </a:tbl>
          </a:graphicData>
        </a:graphic>
      </p:graphicFrame>
      <p:sp>
        <p:nvSpPr>
          <p:cNvPr name="TextBox 4" id="4"/>
          <p:cNvSpPr txBox="true"/>
          <p:nvPr/>
        </p:nvSpPr>
        <p:spPr>
          <a:xfrm rot="0">
            <a:off x="513229" y="0"/>
            <a:ext cx="10498566" cy="1143000"/>
          </a:xfrm>
          <a:prstGeom prst="rect">
            <a:avLst/>
          </a:prstGeom>
        </p:spPr>
        <p:txBody>
          <a:bodyPr anchor="t" rtlCol="false" tIns="0" lIns="0" bIns="0" rIns="0">
            <a:spAutoFit/>
          </a:bodyPr>
          <a:lstStyle/>
          <a:p>
            <a:pPr algn="l">
              <a:lnSpc>
                <a:spcPts val="9015"/>
              </a:lnSpc>
              <a:spcBef>
                <a:spcPct val="0"/>
              </a:spcBef>
            </a:pPr>
            <a:r>
              <a:rPr lang="en-US" sz="7512">
                <a:solidFill>
                  <a:srgbClr val="EE4B4C"/>
                </a:solidFill>
                <a:latin typeface="Paytone One"/>
                <a:ea typeface="Paytone One"/>
                <a:cs typeface="Paytone One"/>
                <a:sym typeface="Paytone One"/>
              </a:rPr>
              <a:t>Các module chính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85761" y="1392791"/>
            <a:ext cx="8488678" cy="8608625"/>
          </a:xfrm>
          <a:custGeom>
            <a:avLst/>
            <a:gdLst/>
            <a:ahLst/>
            <a:cxnLst/>
            <a:rect r="r" b="b" t="t" l="l"/>
            <a:pathLst>
              <a:path h="8608625" w="8488678">
                <a:moveTo>
                  <a:pt x="0" y="0"/>
                </a:moveTo>
                <a:lnTo>
                  <a:pt x="8488678" y="0"/>
                </a:lnTo>
                <a:lnTo>
                  <a:pt x="8488678" y="8608625"/>
                </a:lnTo>
                <a:lnTo>
                  <a:pt x="0" y="8608625"/>
                </a:lnTo>
                <a:lnTo>
                  <a:pt x="0" y="0"/>
                </a:lnTo>
                <a:close/>
              </a:path>
            </a:pathLst>
          </a:custGeom>
          <a:blipFill>
            <a:blip r:embed="rId4"/>
            <a:stretch>
              <a:fillRect l="0" t="0" r="-134" b="0"/>
            </a:stretch>
          </a:blipFill>
        </p:spPr>
      </p:sp>
      <p:sp>
        <p:nvSpPr>
          <p:cNvPr name="TextBox 4" id="4"/>
          <p:cNvSpPr txBox="true"/>
          <p:nvPr/>
        </p:nvSpPr>
        <p:spPr>
          <a:xfrm rot="0">
            <a:off x="423582" y="143435"/>
            <a:ext cx="15070566" cy="1143000"/>
          </a:xfrm>
          <a:prstGeom prst="rect">
            <a:avLst/>
          </a:prstGeom>
        </p:spPr>
        <p:txBody>
          <a:bodyPr anchor="t" rtlCol="false" tIns="0" lIns="0" bIns="0" rIns="0">
            <a:spAutoFit/>
          </a:bodyPr>
          <a:lstStyle/>
          <a:p>
            <a:pPr algn="l">
              <a:lnSpc>
                <a:spcPts val="9015"/>
              </a:lnSpc>
              <a:spcBef>
                <a:spcPct val="0"/>
              </a:spcBef>
            </a:pPr>
            <a:r>
              <a:rPr lang="en-US" sz="7512">
                <a:solidFill>
                  <a:srgbClr val="EE4B4C"/>
                </a:solidFill>
                <a:latin typeface="Paytone One"/>
                <a:ea typeface="Paytone One"/>
                <a:cs typeface="Paytone One"/>
                <a:sym typeface="Paytone One"/>
              </a:rPr>
              <a:t>Module: Game Manager</a:t>
            </a:r>
          </a:p>
        </p:txBody>
      </p:sp>
      <p:grpSp>
        <p:nvGrpSpPr>
          <p:cNvPr name="Group 5" id="5"/>
          <p:cNvGrpSpPr/>
          <p:nvPr/>
        </p:nvGrpSpPr>
        <p:grpSpPr>
          <a:xfrm rot="0">
            <a:off x="9286629" y="3294823"/>
            <a:ext cx="7778948" cy="6683581"/>
            <a:chOff x="0" y="0"/>
            <a:chExt cx="2048776" cy="1760285"/>
          </a:xfrm>
        </p:grpSpPr>
        <p:sp>
          <p:nvSpPr>
            <p:cNvPr name="Freeform 6" id="6"/>
            <p:cNvSpPr/>
            <p:nvPr/>
          </p:nvSpPr>
          <p:spPr>
            <a:xfrm flipH="false" flipV="false" rot="0">
              <a:off x="0" y="0"/>
              <a:ext cx="2048776" cy="1760285"/>
            </a:xfrm>
            <a:custGeom>
              <a:avLst/>
              <a:gdLst/>
              <a:ahLst/>
              <a:cxnLst/>
              <a:rect r="r" b="b" t="t" l="l"/>
              <a:pathLst>
                <a:path h="1760285" w="2048776">
                  <a:moveTo>
                    <a:pt x="0" y="0"/>
                  </a:moveTo>
                  <a:lnTo>
                    <a:pt x="2048776" y="0"/>
                  </a:lnTo>
                  <a:lnTo>
                    <a:pt x="2048776" y="1760285"/>
                  </a:lnTo>
                  <a:lnTo>
                    <a:pt x="0" y="1760285"/>
                  </a:lnTo>
                  <a:close/>
                </a:path>
              </a:pathLst>
            </a:custGeom>
            <a:solidFill>
              <a:srgbClr val="FFC466"/>
            </a:solidFill>
            <a:ln w="38100" cap="sq">
              <a:solidFill>
                <a:srgbClr val="000000"/>
              </a:solidFill>
              <a:prstDash val="solid"/>
              <a:miter/>
            </a:ln>
          </p:spPr>
        </p:sp>
        <p:sp>
          <p:nvSpPr>
            <p:cNvPr name="TextBox 7" id="7"/>
            <p:cNvSpPr txBox="true"/>
            <p:nvPr/>
          </p:nvSpPr>
          <p:spPr>
            <a:xfrm>
              <a:off x="0" y="-47625"/>
              <a:ext cx="2048776" cy="1807910"/>
            </a:xfrm>
            <a:prstGeom prst="rect">
              <a:avLst/>
            </a:prstGeom>
          </p:spPr>
          <p:txBody>
            <a:bodyPr anchor="ctr" rtlCol="false" tIns="381000" lIns="381000" bIns="381000" rIns="381000"/>
            <a:lstStyle/>
            <a:p>
              <a:pPr algn="l" marL="669283" indent="-334641" lvl="1">
                <a:lnSpc>
                  <a:spcPts val="4339"/>
                </a:lnSpc>
                <a:buFont typeface="Arial"/>
                <a:buChar char="•"/>
              </a:pPr>
              <a:r>
                <a:rPr lang="en-US" sz="3099" i="true">
                  <a:solidFill>
                    <a:srgbClr val="000000"/>
                  </a:solidFill>
                  <a:latin typeface="Canva Sans Italics"/>
                  <a:ea typeface="Canva Sans Italics"/>
                  <a:cs typeface="Canva Sans Italics"/>
                  <a:sym typeface="Canva Sans Italics"/>
                </a:rPr>
                <a:t>self.menu:</a:t>
              </a:r>
              <a:r>
                <a:rPr lang="en-US" sz="3099">
                  <a:solidFill>
                    <a:srgbClr val="000000"/>
                  </a:solidFill>
                  <a:latin typeface="Canva Sans"/>
                  <a:ea typeface="Canva Sans"/>
                  <a:cs typeface="Canva Sans"/>
                  <a:sym typeface="Canva Sans"/>
                </a:rPr>
                <a:t> MenuScreen là POPUP overlay, không phải màn hình độc lập</a:t>
              </a:r>
            </a:p>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self.</a:t>
              </a:r>
              <a:r>
                <a:rPr lang="en-US" sz="3099">
                  <a:solidFill>
                    <a:srgbClr val="000000"/>
                  </a:solidFill>
                  <a:latin typeface="Canva Sans"/>
                  <a:ea typeface="Canva Sans"/>
                  <a:cs typeface="Canva Sans"/>
                  <a:sym typeface="Canva Sans"/>
                </a:rPr>
                <a:t>sounds: Được load ở class level, dùng chung cho toàn bộ game</a:t>
              </a:r>
            </a:p>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self.</a:t>
              </a:r>
              <a:r>
                <a:rPr lang="en-US" sz="3099">
                  <a:solidFill>
                    <a:srgbClr val="000000"/>
                  </a:solidFill>
                  <a:latin typeface="Canva Sans"/>
                  <a:ea typeface="Canva Sans"/>
                  <a:cs typeface="Canva Sans"/>
                  <a:sym typeface="Canva Sans"/>
                </a:rPr>
                <a:t>questions_pool: Chứa 20 câu hỏi được tạo khi chọn level</a:t>
              </a:r>
            </a:p>
            <a:p>
              <a:pPr algn="l" marL="669283" indent="-334641" lvl="1">
                <a:lnSpc>
                  <a:spcPts val="4339"/>
                </a:lnSpc>
                <a:spcBef>
                  <a:spcPct val="0"/>
                </a:spcBef>
                <a:buFont typeface="Arial"/>
                <a:buChar char="•"/>
              </a:pPr>
              <a:r>
                <a:rPr lang="en-US" sz="3099">
                  <a:solidFill>
                    <a:srgbClr val="000000"/>
                  </a:solidFill>
                  <a:latin typeface="Canva Sans"/>
                  <a:ea typeface="Canva Sans"/>
                  <a:cs typeface="Canva Sans"/>
                  <a:sym typeface="Canva Sans"/>
                </a:rPr>
                <a:t>self.screens: khởi tạo và quản lý các màn hình khi bắt đầu chương trình</a:t>
              </a:r>
            </a:p>
          </p:txBody>
        </p:sp>
      </p:grpSp>
      <p:grpSp>
        <p:nvGrpSpPr>
          <p:cNvPr name="Group 8" id="8"/>
          <p:cNvGrpSpPr/>
          <p:nvPr/>
        </p:nvGrpSpPr>
        <p:grpSpPr>
          <a:xfrm rot="0">
            <a:off x="9286629" y="1392791"/>
            <a:ext cx="7778948" cy="1797256"/>
            <a:chOff x="0" y="0"/>
            <a:chExt cx="2048776" cy="473351"/>
          </a:xfrm>
        </p:grpSpPr>
        <p:sp>
          <p:nvSpPr>
            <p:cNvPr name="Freeform 9" id="9"/>
            <p:cNvSpPr/>
            <p:nvPr/>
          </p:nvSpPr>
          <p:spPr>
            <a:xfrm flipH="false" flipV="false" rot="0">
              <a:off x="0" y="0"/>
              <a:ext cx="2048776" cy="473351"/>
            </a:xfrm>
            <a:custGeom>
              <a:avLst/>
              <a:gdLst/>
              <a:ahLst/>
              <a:cxnLst/>
              <a:rect r="r" b="b" t="t" l="l"/>
              <a:pathLst>
                <a:path h="473351" w="2048776">
                  <a:moveTo>
                    <a:pt x="0" y="0"/>
                  </a:moveTo>
                  <a:lnTo>
                    <a:pt x="2048776" y="0"/>
                  </a:lnTo>
                  <a:lnTo>
                    <a:pt x="2048776" y="473351"/>
                  </a:lnTo>
                  <a:lnTo>
                    <a:pt x="0" y="473351"/>
                  </a:lnTo>
                  <a:close/>
                </a:path>
              </a:pathLst>
            </a:custGeom>
            <a:solidFill>
              <a:srgbClr val="FFC466"/>
            </a:solidFill>
            <a:ln w="38100" cap="sq">
              <a:solidFill>
                <a:srgbClr val="000000"/>
              </a:solidFill>
              <a:prstDash val="solid"/>
              <a:miter/>
            </a:ln>
          </p:spPr>
        </p:sp>
        <p:sp>
          <p:nvSpPr>
            <p:cNvPr name="TextBox 10" id="10"/>
            <p:cNvSpPr txBox="true"/>
            <p:nvPr/>
          </p:nvSpPr>
          <p:spPr>
            <a:xfrm>
              <a:off x="0" y="-47625"/>
              <a:ext cx="2048776" cy="520976"/>
            </a:xfrm>
            <a:prstGeom prst="rect">
              <a:avLst/>
            </a:prstGeom>
          </p:spPr>
          <p:txBody>
            <a:bodyPr anchor="ctr" rtlCol="false" tIns="381000" lIns="381000" bIns="381000" rIns="381000"/>
            <a:lstStyle/>
            <a:p>
              <a:pPr algn="l" marL="669283" indent="-334641" lvl="1">
                <a:lnSpc>
                  <a:spcPts val="4339"/>
                </a:lnSpc>
                <a:spcBef>
                  <a:spcPct val="0"/>
                </a:spcBef>
                <a:buFont typeface="Arial"/>
                <a:buChar char="•"/>
              </a:pPr>
              <a:r>
                <a:rPr lang="en-US" b="true" sz="3099">
                  <a:solidFill>
                    <a:srgbClr val="000000"/>
                  </a:solidFill>
                  <a:latin typeface="Canva Sans Bold"/>
                  <a:ea typeface="Canva Sans Bold"/>
                  <a:cs typeface="Canva Sans Bold"/>
                  <a:sym typeface="Canva Sans Bold"/>
                </a:rPr>
                <a:t>Vai trò:</a:t>
              </a:r>
              <a:r>
                <a:rPr lang="en-US" sz="3099">
                  <a:solidFill>
                    <a:srgbClr val="000000"/>
                  </a:solidFill>
                  <a:latin typeface="Canva Sans"/>
                  <a:ea typeface="Canva Sans"/>
                  <a:cs typeface="Canva Sans"/>
                  <a:sym typeface="Canva Sans"/>
                </a:rPr>
                <a:t> Bộ não trung tâm điề</a:t>
              </a:r>
              <a:r>
                <a:rPr lang="en-US" sz="3099">
                  <a:solidFill>
                    <a:srgbClr val="000000"/>
                  </a:solidFill>
                  <a:latin typeface="Canva Sans"/>
                  <a:ea typeface="Canva Sans"/>
                  <a:cs typeface="Canva Sans"/>
                  <a:sym typeface="Canva Sans"/>
                </a:rPr>
                <a:t>u khiển toàn bộ </a:t>
              </a:r>
              <a:r>
                <a:rPr lang="en-US" sz="3099">
                  <a:solidFill>
                    <a:srgbClr val="000000"/>
                  </a:solidFill>
                  <a:latin typeface="Canva Sans"/>
                  <a:ea typeface="Canva Sans"/>
                  <a:cs typeface="Canva Sans"/>
                  <a:sym typeface="Canva Sans"/>
                </a:rPr>
                <a:t>l</a:t>
              </a:r>
              <a:r>
                <a:rPr lang="en-US" sz="3099">
                  <a:solidFill>
                    <a:srgbClr val="000000"/>
                  </a:solidFill>
                  <a:latin typeface="Canva Sans"/>
                  <a:ea typeface="Canva Sans"/>
                  <a:cs typeface="Canva Sans"/>
                  <a:sym typeface="Canva Sans"/>
                </a:rPr>
                <a:t>uồng game</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37392" y="2552004"/>
            <a:ext cx="7778948" cy="5597731"/>
            <a:chOff x="0" y="0"/>
            <a:chExt cx="2048776" cy="1474300"/>
          </a:xfrm>
        </p:grpSpPr>
        <p:sp>
          <p:nvSpPr>
            <p:cNvPr name="Freeform 4" id="4"/>
            <p:cNvSpPr/>
            <p:nvPr/>
          </p:nvSpPr>
          <p:spPr>
            <a:xfrm flipH="false" flipV="false" rot="0">
              <a:off x="0" y="0"/>
              <a:ext cx="2048776" cy="1474300"/>
            </a:xfrm>
            <a:custGeom>
              <a:avLst/>
              <a:gdLst/>
              <a:ahLst/>
              <a:cxnLst/>
              <a:rect r="r" b="b" t="t" l="l"/>
              <a:pathLst>
                <a:path h="1474300" w="2048776">
                  <a:moveTo>
                    <a:pt x="0" y="0"/>
                  </a:moveTo>
                  <a:lnTo>
                    <a:pt x="2048776" y="0"/>
                  </a:lnTo>
                  <a:lnTo>
                    <a:pt x="2048776" y="1474300"/>
                  </a:lnTo>
                  <a:lnTo>
                    <a:pt x="0" y="1474300"/>
                  </a:lnTo>
                  <a:close/>
                </a:path>
              </a:pathLst>
            </a:custGeom>
            <a:solidFill>
              <a:srgbClr val="FFC466"/>
            </a:solidFill>
            <a:ln w="38100" cap="sq">
              <a:solidFill>
                <a:srgbClr val="000000"/>
              </a:solidFill>
              <a:prstDash val="solid"/>
              <a:miter/>
            </a:ln>
          </p:spPr>
        </p:sp>
        <p:sp>
          <p:nvSpPr>
            <p:cNvPr name="TextBox 5" id="5"/>
            <p:cNvSpPr txBox="true"/>
            <p:nvPr/>
          </p:nvSpPr>
          <p:spPr>
            <a:xfrm>
              <a:off x="0" y="-47625"/>
              <a:ext cx="2048776" cy="1521925"/>
            </a:xfrm>
            <a:prstGeom prst="rect">
              <a:avLst/>
            </a:prstGeom>
          </p:spPr>
          <p:txBody>
            <a:bodyPr anchor="ctr" rtlCol="false" tIns="381000" lIns="381000" bIns="381000" rIns="381000"/>
            <a:lstStyle/>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Phương thức switch_screen được gọi từ các màn hình con</a:t>
              </a:r>
            </a:p>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Generator được lấy từ dictionary QUESTION_GENERATORS trong questions.py</a:t>
              </a:r>
            </a:p>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on_enter() ở màn hình gameplay được gọi để reset điểm, timer, và </a:t>
              </a:r>
              <a:r>
                <a:rPr lang="en-US" sz="3099">
                  <a:solidFill>
                    <a:srgbClr val="000000"/>
                  </a:solidFill>
                  <a:latin typeface="Canva Sans"/>
                  <a:ea typeface="Canva Sans"/>
                  <a:cs typeface="Canva Sans"/>
                  <a:sym typeface="Canva Sans"/>
                </a:rPr>
                <a:t>l</a:t>
              </a:r>
              <a:r>
                <a:rPr lang="en-US" sz="3099">
                  <a:solidFill>
                    <a:srgbClr val="000000"/>
                  </a:solidFill>
                  <a:latin typeface="Canva Sans"/>
                  <a:ea typeface="Canva Sans"/>
                  <a:cs typeface="Canva Sans"/>
                  <a:sym typeface="Canva Sans"/>
                </a:rPr>
                <a:t>oad câu hỏi đầu tiên</a:t>
              </a:r>
            </a:p>
            <a:p>
              <a:pPr algn="l">
                <a:lnSpc>
                  <a:spcPts val="4339"/>
                </a:lnSpc>
                <a:spcBef>
                  <a:spcPct val="0"/>
                </a:spcBef>
              </a:pPr>
            </a:p>
          </p:txBody>
        </p:sp>
      </p:grpSp>
      <p:sp>
        <p:nvSpPr>
          <p:cNvPr name="Freeform 6" id="6"/>
          <p:cNvSpPr/>
          <p:nvPr/>
        </p:nvSpPr>
        <p:spPr>
          <a:xfrm flipH="false" flipV="false" rot="0">
            <a:off x="395007" y="2552004"/>
            <a:ext cx="9685788" cy="5678293"/>
          </a:xfrm>
          <a:custGeom>
            <a:avLst/>
            <a:gdLst/>
            <a:ahLst/>
            <a:cxnLst/>
            <a:rect r="r" b="b" t="t" l="l"/>
            <a:pathLst>
              <a:path h="5678293" w="9685788">
                <a:moveTo>
                  <a:pt x="0" y="0"/>
                </a:moveTo>
                <a:lnTo>
                  <a:pt x="9685788" y="0"/>
                </a:lnTo>
                <a:lnTo>
                  <a:pt x="9685788" y="5678292"/>
                </a:lnTo>
                <a:lnTo>
                  <a:pt x="0" y="5678292"/>
                </a:lnTo>
                <a:lnTo>
                  <a:pt x="0" y="0"/>
                </a:lnTo>
                <a:close/>
              </a:path>
            </a:pathLst>
          </a:custGeom>
          <a:blipFill>
            <a:blip r:embed="rId4"/>
            <a:stretch>
              <a:fillRect l="0" t="0" r="0" b="0"/>
            </a:stretch>
          </a:blipFill>
        </p:spPr>
      </p:sp>
      <p:sp>
        <p:nvSpPr>
          <p:cNvPr name="TextBox 7" id="7"/>
          <p:cNvSpPr txBox="true"/>
          <p:nvPr/>
        </p:nvSpPr>
        <p:spPr>
          <a:xfrm rot="0">
            <a:off x="423582" y="143435"/>
            <a:ext cx="12014107" cy="1143000"/>
          </a:xfrm>
          <a:prstGeom prst="rect">
            <a:avLst/>
          </a:prstGeom>
        </p:spPr>
        <p:txBody>
          <a:bodyPr anchor="t" rtlCol="false" tIns="0" lIns="0" bIns="0" rIns="0">
            <a:spAutoFit/>
          </a:bodyPr>
          <a:lstStyle/>
          <a:p>
            <a:pPr algn="l">
              <a:lnSpc>
                <a:spcPts val="9015"/>
              </a:lnSpc>
              <a:spcBef>
                <a:spcPct val="0"/>
              </a:spcBef>
            </a:pPr>
            <a:r>
              <a:rPr lang="en-US" sz="7512">
                <a:solidFill>
                  <a:srgbClr val="EE4B4C"/>
                </a:solidFill>
                <a:latin typeface="Paytone One"/>
                <a:ea typeface="Paytone One"/>
                <a:cs typeface="Paytone One"/>
                <a:sym typeface="Paytone One"/>
              </a:rPr>
              <a:t>Module: Game Manager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494235" y="6007927"/>
            <a:ext cx="8765065" cy="3968956"/>
            <a:chOff x="0" y="0"/>
            <a:chExt cx="2308495" cy="1045322"/>
          </a:xfrm>
        </p:grpSpPr>
        <p:sp>
          <p:nvSpPr>
            <p:cNvPr name="Freeform 4" id="4"/>
            <p:cNvSpPr/>
            <p:nvPr/>
          </p:nvSpPr>
          <p:spPr>
            <a:xfrm flipH="false" flipV="false" rot="0">
              <a:off x="0" y="0"/>
              <a:ext cx="2308495" cy="1045322"/>
            </a:xfrm>
            <a:custGeom>
              <a:avLst/>
              <a:gdLst/>
              <a:ahLst/>
              <a:cxnLst/>
              <a:rect r="r" b="b" t="t" l="l"/>
              <a:pathLst>
                <a:path h="1045322" w="2308495">
                  <a:moveTo>
                    <a:pt x="0" y="0"/>
                  </a:moveTo>
                  <a:lnTo>
                    <a:pt x="2308495" y="0"/>
                  </a:lnTo>
                  <a:lnTo>
                    <a:pt x="2308495" y="1045322"/>
                  </a:lnTo>
                  <a:lnTo>
                    <a:pt x="0" y="1045322"/>
                  </a:lnTo>
                  <a:close/>
                </a:path>
              </a:pathLst>
            </a:custGeom>
            <a:solidFill>
              <a:srgbClr val="FFC466"/>
            </a:solidFill>
            <a:ln w="38100" cap="sq">
              <a:solidFill>
                <a:srgbClr val="000000"/>
              </a:solidFill>
              <a:prstDash val="solid"/>
              <a:miter/>
            </a:ln>
          </p:spPr>
        </p:sp>
        <p:sp>
          <p:nvSpPr>
            <p:cNvPr name="TextBox 5" id="5"/>
            <p:cNvSpPr txBox="true"/>
            <p:nvPr/>
          </p:nvSpPr>
          <p:spPr>
            <a:xfrm>
              <a:off x="0" y="-47625"/>
              <a:ext cx="2308495" cy="1092947"/>
            </a:xfrm>
            <a:prstGeom prst="rect">
              <a:avLst/>
            </a:prstGeom>
          </p:spPr>
          <p:txBody>
            <a:bodyPr anchor="ctr" rtlCol="false" tIns="381000" lIns="381000" bIns="381000" rIns="381000"/>
            <a:lstStyle/>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Câu đầu dễ (1-20), càng về sau càng khó (đến 40-99)</a:t>
              </a:r>
            </a:p>
            <a:p>
              <a:pPr algn="l" marL="669283" indent="-334641" lvl="1">
                <a:lnSpc>
                  <a:spcPts val="4339"/>
                </a:lnSpc>
                <a:spcBef>
                  <a:spcPct val="0"/>
                </a:spcBef>
                <a:buFont typeface="Arial"/>
                <a:buChar char="•"/>
              </a:pPr>
              <a:r>
                <a:rPr lang="en-US" sz="3099">
                  <a:solidFill>
                    <a:srgbClr val="000000"/>
                  </a:solidFill>
                  <a:latin typeface="Canva Sans"/>
                  <a:ea typeface="Canva Sans"/>
                  <a:cs typeface="Canva Sans"/>
                  <a:sym typeface="Canva Sans"/>
                </a:rPr>
                <a:t>Đảm bả</a:t>
              </a:r>
              <a:r>
                <a:rPr lang="en-US" sz="3099">
                  <a:solidFill>
                    <a:srgbClr val="000000"/>
                  </a:solidFill>
                  <a:latin typeface="Canva Sans"/>
                  <a:ea typeface="Canva Sans"/>
                  <a:cs typeface="Canva Sans"/>
                  <a:sym typeface="Canva Sans"/>
                </a:rPr>
                <a:t>o kết quả phép trừ không âm bằng cách swap a và b</a:t>
              </a:r>
            </a:p>
          </p:txBody>
        </p:sp>
      </p:grpSp>
      <p:sp>
        <p:nvSpPr>
          <p:cNvPr name="Freeform 6" id="6"/>
          <p:cNvSpPr/>
          <p:nvPr/>
        </p:nvSpPr>
        <p:spPr>
          <a:xfrm flipH="false" flipV="false" rot="0">
            <a:off x="423582" y="1427139"/>
            <a:ext cx="7697839" cy="8964004"/>
          </a:xfrm>
          <a:custGeom>
            <a:avLst/>
            <a:gdLst/>
            <a:ahLst/>
            <a:cxnLst/>
            <a:rect r="r" b="b" t="t" l="l"/>
            <a:pathLst>
              <a:path h="8964004" w="7697839">
                <a:moveTo>
                  <a:pt x="0" y="0"/>
                </a:moveTo>
                <a:lnTo>
                  <a:pt x="7697839" y="0"/>
                </a:lnTo>
                <a:lnTo>
                  <a:pt x="7697839" y="8964004"/>
                </a:lnTo>
                <a:lnTo>
                  <a:pt x="0" y="8964004"/>
                </a:lnTo>
                <a:lnTo>
                  <a:pt x="0" y="0"/>
                </a:lnTo>
                <a:close/>
              </a:path>
            </a:pathLst>
          </a:custGeom>
          <a:blipFill>
            <a:blip r:embed="rId4"/>
            <a:stretch>
              <a:fillRect l="0" t="0" r="0" b="0"/>
            </a:stretch>
          </a:blipFill>
        </p:spPr>
      </p:sp>
      <p:sp>
        <p:nvSpPr>
          <p:cNvPr name="Freeform 7" id="7"/>
          <p:cNvSpPr/>
          <p:nvPr/>
        </p:nvSpPr>
        <p:spPr>
          <a:xfrm flipH="false" flipV="false" rot="0">
            <a:off x="8275751" y="2054549"/>
            <a:ext cx="9498184" cy="3088951"/>
          </a:xfrm>
          <a:custGeom>
            <a:avLst/>
            <a:gdLst/>
            <a:ahLst/>
            <a:cxnLst/>
            <a:rect r="r" b="b" t="t" l="l"/>
            <a:pathLst>
              <a:path h="3088951" w="9498184">
                <a:moveTo>
                  <a:pt x="0" y="0"/>
                </a:moveTo>
                <a:lnTo>
                  <a:pt x="9498184" y="0"/>
                </a:lnTo>
                <a:lnTo>
                  <a:pt x="9498184" y="3088951"/>
                </a:lnTo>
                <a:lnTo>
                  <a:pt x="0" y="3088951"/>
                </a:lnTo>
                <a:lnTo>
                  <a:pt x="0" y="0"/>
                </a:lnTo>
                <a:close/>
              </a:path>
            </a:pathLst>
          </a:custGeom>
          <a:blipFill>
            <a:blip r:embed="rId5"/>
            <a:stretch>
              <a:fillRect l="0" t="0" r="0" b="0"/>
            </a:stretch>
          </a:blipFill>
        </p:spPr>
      </p:sp>
      <p:sp>
        <p:nvSpPr>
          <p:cNvPr name="TextBox 8" id="8"/>
          <p:cNvSpPr txBox="true"/>
          <p:nvPr/>
        </p:nvSpPr>
        <p:spPr>
          <a:xfrm rot="0">
            <a:off x="423582" y="133910"/>
            <a:ext cx="14196507" cy="1152525"/>
          </a:xfrm>
          <a:prstGeom prst="rect">
            <a:avLst/>
          </a:prstGeom>
        </p:spPr>
        <p:txBody>
          <a:bodyPr anchor="t" rtlCol="false" tIns="0" lIns="0" bIns="0" rIns="0">
            <a:spAutoFit/>
          </a:bodyPr>
          <a:lstStyle/>
          <a:p>
            <a:pPr algn="l">
              <a:lnSpc>
                <a:spcPts val="9015"/>
              </a:lnSpc>
              <a:spcBef>
                <a:spcPct val="0"/>
              </a:spcBef>
            </a:pPr>
            <a:r>
              <a:rPr lang="en-US" sz="7512">
                <a:solidFill>
                  <a:srgbClr val="EE4B4C"/>
                </a:solidFill>
                <a:latin typeface="Sansita"/>
                <a:ea typeface="Sansita"/>
                <a:cs typeface="Sansita"/>
                <a:sym typeface="Sansita"/>
              </a:rPr>
              <a:t>Module: Questions Generator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382176" y="5810368"/>
            <a:ext cx="9549477" cy="3968956"/>
            <a:chOff x="0" y="0"/>
            <a:chExt cx="2515089" cy="1045322"/>
          </a:xfrm>
        </p:grpSpPr>
        <p:sp>
          <p:nvSpPr>
            <p:cNvPr name="Freeform 4" id="4"/>
            <p:cNvSpPr/>
            <p:nvPr/>
          </p:nvSpPr>
          <p:spPr>
            <a:xfrm flipH="false" flipV="false" rot="0">
              <a:off x="0" y="0"/>
              <a:ext cx="2515089" cy="1045322"/>
            </a:xfrm>
            <a:custGeom>
              <a:avLst/>
              <a:gdLst/>
              <a:ahLst/>
              <a:cxnLst/>
              <a:rect r="r" b="b" t="t" l="l"/>
              <a:pathLst>
                <a:path h="1045322" w="2515089">
                  <a:moveTo>
                    <a:pt x="0" y="0"/>
                  </a:moveTo>
                  <a:lnTo>
                    <a:pt x="2515089" y="0"/>
                  </a:lnTo>
                  <a:lnTo>
                    <a:pt x="2515089" y="1045322"/>
                  </a:lnTo>
                  <a:lnTo>
                    <a:pt x="0" y="1045322"/>
                  </a:lnTo>
                  <a:close/>
                </a:path>
              </a:pathLst>
            </a:custGeom>
            <a:solidFill>
              <a:srgbClr val="FFC466"/>
            </a:solidFill>
            <a:ln w="38100" cap="sq">
              <a:solidFill>
                <a:srgbClr val="000000"/>
              </a:solidFill>
              <a:prstDash val="solid"/>
              <a:miter/>
            </a:ln>
          </p:spPr>
        </p:sp>
        <p:sp>
          <p:nvSpPr>
            <p:cNvPr name="TextBox 5" id="5"/>
            <p:cNvSpPr txBox="true"/>
            <p:nvPr/>
          </p:nvSpPr>
          <p:spPr>
            <a:xfrm>
              <a:off x="0" y="-47625"/>
              <a:ext cx="2515089" cy="1092947"/>
            </a:xfrm>
            <a:prstGeom prst="rect">
              <a:avLst/>
            </a:prstGeom>
          </p:spPr>
          <p:txBody>
            <a:bodyPr anchor="ctr" rtlCol="false" tIns="381000" lIns="381000" bIns="381000" rIns="381000"/>
            <a:lstStyle/>
            <a:p>
              <a:pPr algn="l" marL="669283" indent="-334641" lvl="1">
                <a:lnSpc>
                  <a:spcPts val="4339"/>
                </a:lnSpc>
                <a:buFont typeface="Arial"/>
                <a:buChar char="•"/>
              </a:pPr>
              <a:r>
                <a:rPr lang="en-US" sz="3099" i="true">
                  <a:solidFill>
                    <a:srgbClr val="000000"/>
                  </a:solidFill>
                  <a:latin typeface="Canva Sans Italics"/>
                  <a:ea typeface="Canva Sans Italics"/>
                  <a:cs typeface="Canva Sans Italics"/>
                  <a:sym typeface="Canva Sans Italics"/>
                </a:rPr>
                <a:t>self.show_settings:</a:t>
              </a:r>
              <a:r>
                <a:rPr lang="en-US" sz="3099">
                  <a:solidFill>
                    <a:srgbClr val="000000"/>
                  </a:solidFill>
                  <a:latin typeface="Canva Sans"/>
                  <a:ea typeface="Canva Sans"/>
                  <a:cs typeface="Canva Sans"/>
                  <a:sym typeface="Canva Sans"/>
                </a:rPr>
                <a:t> Biến boolean điều khiển hiển thị popup, được set bởi nút cài đặt</a:t>
              </a:r>
            </a:p>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Popup căn giữa màn hình: center=(SCREEN_WIDTH // 2,</a:t>
              </a:r>
              <a:r>
                <a:rPr lang="en-US" sz="3099">
                  <a:solidFill>
                    <a:srgbClr val="000000"/>
                  </a:solidFill>
                  <a:latin typeface="Canva Sans"/>
                  <a:ea typeface="Canva Sans"/>
                  <a:cs typeface="Canva Sans"/>
                  <a:sym typeface="Canva Sans"/>
                </a:rPr>
                <a:t> SCREEN_HEIGHT // 2)</a:t>
              </a:r>
            </a:p>
            <a:p>
              <a:pPr algn="l" marL="669283" indent="-334641" lvl="1">
                <a:lnSpc>
                  <a:spcPts val="4339"/>
                </a:lnSpc>
                <a:spcBef>
                  <a:spcPct val="0"/>
                </a:spcBef>
                <a:buFont typeface="Arial"/>
                <a:buChar char="•"/>
              </a:pPr>
              <a:r>
                <a:rPr lang="en-US" sz="3099">
                  <a:solidFill>
                    <a:srgbClr val="000000"/>
                  </a:solidFill>
                  <a:latin typeface="Canva Sans"/>
                  <a:ea typeface="Canva Sans"/>
                  <a:cs typeface="Canva Sans"/>
                  <a:sym typeface="Canva Sans"/>
                </a:rPr>
                <a:t>4 rect chức năng: Sound on/off, BGM on/off, Home, Replay</a:t>
              </a:r>
            </a:p>
          </p:txBody>
        </p:sp>
      </p:grpSp>
      <p:sp>
        <p:nvSpPr>
          <p:cNvPr name="Freeform 6" id="6"/>
          <p:cNvSpPr/>
          <p:nvPr/>
        </p:nvSpPr>
        <p:spPr>
          <a:xfrm flipH="false" flipV="false" rot="0">
            <a:off x="637349" y="1642534"/>
            <a:ext cx="7609194" cy="8319943"/>
          </a:xfrm>
          <a:custGeom>
            <a:avLst/>
            <a:gdLst/>
            <a:ahLst/>
            <a:cxnLst/>
            <a:rect r="r" b="b" t="t" l="l"/>
            <a:pathLst>
              <a:path h="8319943" w="7609194">
                <a:moveTo>
                  <a:pt x="0" y="0"/>
                </a:moveTo>
                <a:lnTo>
                  <a:pt x="7609194" y="0"/>
                </a:lnTo>
                <a:lnTo>
                  <a:pt x="7609194" y="8319943"/>
                </a:lnTo>
                <a:lnTo>
                  <a:pt x="0" y="8319943"/>
                </a:lnTo>
                <a:lnTo>
                  <a:pt x="0" y="0"/>
                </a:lnTo>
                <a:close/>
              </a:path>
            </a:pathLst>
          </a:custGeom>
          <a:blipFill>
            <a:blip r:embed="rId4"/>
            <a:stretch>
              <a:fillRect l="0" t="0" r="0" b="0"/>
            </a:stretch>
          </a:blipFill>
        </p:spPr>
      </p:sp>
      <p:sp>
        <p:nvSpPr>
          <p:cNvPr name="Freeform 7" id="7"/>
          <p:cNvSpPr/>
          <p:nvPr/>
        </p:nvSpPr>
        <p:spPr>
          <a:xfrm flipH="false" flipV="false" rot="0">
            <a:off x="10745564" y="482547"/>
            <a:ext cx="4822701" cy="5228382"/>
          </a:xfrm>
          <a:custGeom>
            <a:avLst/>
            <a:gdLst/>
            <a:ahLst/>
            <a:cxnLst/>
            <a:rect r="r" b="b" t="t" l="l"/>
            <a:pathLst>
              <a:path h="5228382" w="4822701">
                <a:moveTo>
                  <a:pt x="0" y="0"/>
                </a:moveTo>
                <a:lnTo>
                  <a:pt x="4822701" y="0"/>
                </a:lnTo>
                <a:lnTo>
                  <a:pt x="4822701" y="5228382"/>
                </a:lnTo>
                <a:lnTo>
                  <a:pt x="0" y="5228382"/>
                </a:lnTo>
                <a:lnTo>
                  <a:pt x="0" y="0"/>
                </a:lnTo>
                <a:close/>
              </a:path>
            </a:pathLst>
          </a:custGeom>
          <a:blipFill>
            <a:blip r:embed="rId5"/>
            <a:stretch>
              <a:fillRect l="-465" t="0" r="0" b="-1901"/>
            </a:stretch>
          </a:blipFill>
        </p:spPr>
      </p:sp>
      <p:sp>
        <p:nvSpPr>
          <p:cNvPr name="TextBox 8" id="8"/>
          <p:cNvSpPr txBox="true"/>
          <p:nvPr/>
        </p:nvSpPr>
        <p:spPr>
          <a:xfrm rot="0">
            <a:off x="423582" y="133910"/>
            <a:ext cx="14196507" cy="1152525"/>
          </a:xfrm>
          <a:prstGeom prst="rect">
            <a:avLst/>
          </a:prstGeom>
        </p:spPr>
        <p:txBody>
          <a:bodyPr anchor="t" rtlCol="false" tIns="0" lIns="0" bIns="0" rIns="0">
            <a:spAutoFit/>
          </a:bodyPr>
          <a:lstStyle/>
          <a:p>
            <a:pPr algn="l">
              <a:lnSpc>
                <a:spcPts val="9015"/>
              </a:lnSpc>
              <a:spcBef>
                <a:spcPct val="0"/>
              </a:spcBef>
            </a:pPr>
            <a:r>
              <a:rPr lang="en-US" sz="7512">
                <a:solidFill>
                  <a:srgbClr val="EE4B4C"/>
                </a:solidFill>
                <a:latin typeface="Sansita"/>
                <a:ea typeface="Sansita"/>
                <a:cs typeface="Sansita"/>
                <a:sym typeface="Sansita"/>
              </a:rPr>
              <a:t>Module: Menu Screen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9026" y="4110508"/>
            <a:ext cx="9812318" cy="1818338"/>
            <a:chOff x="0" y="0"/>
            <a:chExt cx="2584314" cy="478904"/>
          </a:xfrm>
        </p:grpSpPr>
        <p:sp>
          <p:nvSpPr>
            <p:cNvPr name="Freeform 4" id="4"/>
            <p:cNvSpPr/>
            <p:nvPr/>
          </p:nvSpPr>
          <p:spPr>
            <a:xfrm flipH="false" flipV="false" rot="0">
              <a:off x="0" y="0"/>
              <a:ext cx="2584314" cy="478904"/>
            </a:xfrm>
            <a:custGeom>
              <a:avLst/>
              <a:gdLst/>
              <a:ahLst/>
              <a:cxnLst/>
              <a:rect r="r" b="b" t="t" l="l"/>
              <a:pathLst>
                <a:path h="478904" w="2584314">
                  <a:moveTo>
                    <a:pt x="0" y="0"/>
                  </a:moveTo>
                  <a:lnTo>
                    <a:pt x="2584314" y="0"/>
                  </a:lnTo>
                  <a:lnTo>
                    <a:pt x="2584314" y="478904"/>
                  </a:lnTo>
                  <a:lnTo>
                    <a:pt x="0" y="478904"/>
                  </a:lnTo>
                  <a:close/>
                </a:path>
              </a:pathLst>
            </a:custGeom>
            <a:solidFill>
              <a:srgbClr val="FFC466"/>
            </a:solidFill>
            <a:ln w="38100" cap="sq">
              <a:solidFill>
                <a:srgbClr val="000000"/>
              </a:solidFill>
              <a:prstDash val="solid"/>
              <a:miter/>
            </a:ln>
          </p:spPr>
        </p:sp>
        <p:sp>
          <p:nvSpPr>
            <p:cNvPr name="TextBox 5" id="5"/>
            <p:cNvSpPr txBox="true"/>
            <p:nvPr/>
          </p:nvSpPr>
          <p:spPr>
            <a:xfrm>
              <a:off x="0" y="-47625"/>
              <a:ext cx="2584314" cy="526529"/>
            </a:xfrm>
            <a:prstGeom prst="rect">
              <a:avLst/>
            </a:prstGeom>
          </p:spPr>
          <p:txBody>
            <a:bodyPr anchor="ctr" rtlCol="false" tIns="381000" lIns="381000" bIns="381000" rIns="381000"/>
            <a:lstStyle/>
            <a:p>
              <a:pPr algn="l">
                <a:lnSpc>
                  <a:spcPts val="4339"/>
                </a:lnSpc>
              </a:pPr>
              <a:r>
                <a:rPr lang="en-US" sz="3099">
                  <a:solidFill>
                    <a:srgbClr val="000000"/>
                  </a:solidFill>
                  <a:latin typeface="Canva Sans"/>
                  <a:ea typeface="Canva Sans"/>
                  <a:cs typeface="Canva Sans"/>
                  <a:sym typeface="Canva Sans"/>
                </a:rPr>
                <a:t>1. Dựa vào trạng thái logic (bgm_setting), chọn Surface icon ON hoặc OFF. </a:t>
              </a:r>
            </a:p>
          </p:txBody>
        </p:sp>
      </p:grpSp>
      <p:sp>
        <p:nvSpPr>
          <p:cNvPr name="Freeform 6" id="6"/>
          <p:cNvSpPr/>
          <p:nvPr/>
        </p:nvSpPr>
        <p:spPr>
          <a:xfrm flipH="false" flipV="false" rot="0">
            <a:off x="7303994" y="1357402"/>
            <a:ext cx="10699722" cy="2438781"/>
          </a:xfrm>
          <a:custGeom>
            <a:avLst/>
            <a:gdLst/>
            <a:ahLst/>
            <a:cxnLst/>
            <a:rect r="r" b="b" t="t" l="l"/>
            <a:pathLst>
              <a:path h="2438781" w="10699722">
                <a:moveTo>
                  <a:pt x="0" y="0"/>
                </a:moveTo>
                <a:lnTo>
                  <a:pt x="10699722" y="0"/>
                </a:lnTo>
                <a:lnTo>
                  <a:pt x="10699722" y="2438781"/>
                </a:lnTo>
                <a:lnTo>
                  <a:pt x="0" y="2438781"/>
                </a:lnTo>
                <a:lnTo>
                  <a:pt x="0" y="0"/>
                </a:lnTo>
                <a:close/>
              </a:path>
            </a:pathLst>
          </a:custGeom>
          <a:blipFill>
            <a:blip r:embed="rId4"/>
            <a:stretch>
              <a:fillRect l="0" t="0" r="0" b="0"/>
            </a:stretch>
          </a:blipFill>
        </p:spPr>
      </p:sp>
      <p:sp>
        <p:nvSpPr>
          <p:cNvPr name="TextBox 7" id="7"/>
          <p:cNvSpPr txBox="true"/>
          <p:nvPr/>
        </p:nvSpPr>
        <p:spPr>
          <a:xfrm rot="0">
            <a:off x="423582" y="133910"/>
            <a:ext cx="14196507" cy="1152525"/>
          </a:xfrm>
          <a:prstGeom prst="rect">
            <a:avLst/>
          </a:prstGeom>
        </p:spPr>
        <p:txBody>
          <a:bodyPr anchor="t" rtlCol="false" tIns="0" lIns="0" bIns="0" rIns="0">
            <a:spAutoFit/>
          </a:bodyPr>
          <a:lstStyle/>
          <a:p>
            <a:pPr algn="l">
              <a:lnSpc>
                <a:spcPts val="9015"/>
              </a:lnSpc>
              <a:spcBef>
                <a:spcPct val="0"/>
              </a:spcBef>
            </a:pPr>
            <a:r>
              <a:rPr lang="en-US" sz="7512">
                <a:solidFill>
                  <a:srgbClr val="EE4B4C"/>
                </a:solidFill>
                <a:latin typeface="Sansita"/>
                <a:ea typeface="Sansita"/>
                <a:cs typeface="Sansita"/>
                <a:sym typeface="Sansita"/>
              </a:rPr>
              <a:t>Module: Menu Screen</a:t>
            </a:r>
          </a:p>
        </p:txBody>
      </p:sp>
      <p:grpSp>
        <p:nvGrpSpPr>
          <p:cNvPr name="Group 8" id="8"/>
          <p:cNvGrpSpPr/>
          <p:nvPr/>
        </p:nvGrpSpPr>
        <p:grpSpPr>
          <a:xfrm rot="0">
            <a:off x="279026" y="1801989"/>
            <a:ext cx="6874136" cy="1797256"/>
            <a:chOff x="0" y="0"/>
            <a:chExt cx="1810472" cy="473351"/>
          </a:xfrm>
        </p:grpSpPr>
        <p:sp>
          <p:nvSpPr>
            <p:cNvPr name="Freeform 9" id="9"/>
            <p:cNvSpPr/>
            <p:nvPr/>
          </p:nvSpPr>
          <p:spPr>
            <a:xfrm flipH="false" flipV="false" rot="0">
              <a:off x="0" y="0"/>
              <a:ext cx="1810472" cy="473351"/>
            </a:xfrm>
            <a:custGeom>
              <a:avLst/>
              <a:gdLst/>
              <a:ahLst/>
              <a:cxnLst/>
              <a:rect r="r" b="b" t="t" l="l"/>
              <a:pathLst>
                <a:path h="473351" w="1810472">
                  <a:moveTo>
                    <a:pt x="0" y="0"/>
                  </a:moveTo>
                  <a:lnTo>
                    <a:pt x="1810472" y="0"/>
                  </a:lnTo>
                  <a:lnTo>
                    <a:pt x="1810472" y="473351"/>
                  </a:lnTo>
                  <a:lnTo>
                    <a:pt x="0" y="473351"/>
                  </a:lnTo>
                  <a:close/>
                </a:path>
              </a:pathLst>
            </a:custGeom>
            <a:solidFill>
              <a:srgbClr val="FFC466"/>
            </a:solidFill>
            <a:ln w="38100" cap="sq">
              <a:solidFill>
                <a:srgbClr val="000000"/>
              </a:solidFill>
              <a:prstDash val="solid"/>
              <a:miter/>
            </a:ln>
          </p:spPr>
        </p:sp>
        <p:sp>
          <p:nvSpPr>
            <p:cNvPr name="TextBox 10" id="10"/>
            <p:cNvSpPr txBox="true"/>
            <p:nvPr/>
          </p:nvSpPr>
          <p:spPr>
            <a:xfrm>
              <a:off x="0" y="-47625"/>
              <a:ext cx="1810472" cy="520976"/>
            </a:xfrm>
            <a:prstGeom prst="rect">
              <a:avLst/>
            </a:prstGeom>
          </p:spPr>
          <p:txBody>
            <a:bodyPr anchor="ctr" rtlCol="false" tIns="381000" lIns="381000" bIns="381000" rIns="381000"/>
            <a:lstStyle/>
            <a:p>
              <a:pPr algn="l">
                <a:lnSpc>
                  <a:spcPts val="4339"/>
                </a:lnSpc>
              </a:pPr>
              <a:r>
                <a:rPr lang="en-US" sz="3099">
                  <a:solidFill>
                    <a:srgbClr val="000000"/>
                  </a:solidFill>
                  <a:latin typeface="Canva Sans"/>
                  <a:ea typeface="Canva Sans"/>
                  <a:cs typeface="Canva Sans"/>
                  <a:sym typeface="Canva Sans"/>
                </a:rPr>
                <a:t>Pygame vẽ một phần tử lên màn hình theo 3 bước cốt lõi: </a:t>
              </a:r>
            </a:p>
          </p:txBody>
        </p:sp>
      </p:grpSp>
      <p:grpSp>
        <p:nvGrpSpPr>
          <p:cNvPr name="Group 11" id="11"/>
          <p:cNvGrpSpPr/>
          <p:nvPr/>
        </p:nvGrpSpPr>
        <p:grpSpPr>
          <a:xfrm rot="0">
            <a:off x="10795747" y="4140290"/>
            <a:ext cx="6941096" cy="1797256"/>
            <a:chOff x="0" y="0"/>
            <a:chExt cx="1828108" cy="473351"/>
          </a:xfrm>
        </p:grpSpPr>
        <p:sp>
          <p:nvSpPr>
            <p:cNvPr name="Freeform 12" id="12"/>
            <p:cNvSpPr/>
            <p:nvPr/>
          </p:nvSpPr>
          <p:spPr>
            <a:xfrm flipH="false" flipV="false" rot="0">
              <a:off x="0" y="0"/>
              <a:ext cx="1828108" cy="473351"/>
            </a:xfrm>
            <a:custGeom>
              <a:avLst/>
              <a:gdLst/>
              <a:ahLst/>
              <a:cxnLst/>
              <a:rect r="r" b="b" t="t" l="l"/>
              <a:pathLst>
                <a:path h="473351" w="1828108">
                  <a:moveTo>
                    <a:pt x="0" y="0"/>
                  </a:moveTo>
                  <a:lnTo>
                    <a:pt x="1828108" y="0"/>
                  </a:lnTo>
                  <a:lnTo>
                    <a:pt x="1828108" y="473351"/>
                  </a:lnTo>
                  <a:lnTo>
                    <a:pt x="0" y="473351"/>
                  </a:lnTo>
                  <a:close/>
                </a:path>
              </a:pathLst>
            </a:custGeom>
            <a:solidFill>
              <a:srgbClr val="FFC466"/>
            </a:solidFill>
            <a:ln w="38100" cap="sq">
              <a:solidFill>
                <a:srgbClr val="000000"/>
              </a:solidFill>
              <a:prstDash val="solid"/>
              <a:miter/>
            </a:ln>
          </p:spPr>
        </p:sp>
        <p:sp>
          <p:nvSpPr>
            <p:cNvPr name="TextBox 13" id="13"/>
            <p:cNvSpPr txBox="true"/>
            <p:nvPr/>
          </p:nvSpPr>
          <p:spPr>
            <a:xfrm>
              <a:off x="0" y="-47625"/>
              <a:ext cx="1828108" cy="520976"/>
            </a:xfrm>
            <a:prstGeom prst="rect">
              <a:avLst/>
            </a:prstGeom>
          </p:spPr>
          <p:txBody>
            <a:bodyPr anchor="ctr" rtlCol="false" tIns="381000" lIns="381000" bIns="381000" rIns="381000"/>
            <a:lstStyle/>
            <a:p>
              <a:pPr algn="l">
                <a:lnSpc>
                  <a:spcPts val="4339"/>
                </a:lnSpc>
              </a:pPr>
              <a:r>
                <a:rPr lang="en-US" sz="3099">
                  <a:solidFill>
                    <a:srgbClr val="000000"/>
                  </a:solidFill>
                  <a:latin typeface="Canva Sans"/>
                  <a:ea typeface="Canva Sans"/>
                  <a:cs typeface="Canva Sans"/>
                  <a:sym typeface="Canva Sans"/>
                </a:rPr>
                <a:t>1. Trong pygame: vẽ gì = chọn Surface</a:t>
              </a:r>
            </a:p>
          </p:txBody>
        </p:sp>
      </p:grpSp>
      <p:grpSp>
        <p:nvGrpSpPr>
          <p:cNvPr name="Group 14" id="14"/>
          <p:cNvGrpSpPr/>
          <p:nvPr/>
        </p:nvGrpSpPr>
        <p:grpSpPr>
          <a:xfrm rot="0">
            <a:off x="10795747" y="6249981"/>
            <a:ext cx="6941096" cy="1797256"/>
            <a:chOff x="0" y="0"/>
            <a:chExt cx="1828108" cy="473351"/>
          </a:xfrm>
        </p:grpSpPr>
        <p:sp>
          <p:nvSpPr>
            <p:cNvPr name="Freeform 15" id="15"/>
            <p:cNvSpPr/>
            <p:nvPr/>
          </p:nvSpPr>
          <p:spPr>
            <a:xfrm flipH="false" flipV="false" rot="0">
              <a:off x="0" y="0"/>
              <a:ext cx="1828108" cy="473351"/>
            </a:xfrm>
            <a:custGeom>
              <a:avLst/>
              <a:gdLst/>
              <a:ahLst/>
              <a:cxnLst/>
              <a:rect r="r" b="b" t="t" l="l"/>
              <a:pathLst>
                <a:path h="473351" w="1828108">
                  <a:moveTo>
                    <a:pt x="0" y="0"/>
                  </a:moveTo>
                  <a:lnTo>
                    <a:pt x="1828108" y="0"/>
                  </a:lnTo>
                  <a:lnTo>
                    <a:pt x="1828108" y="473351"/>
                  </a:lnTo>
                  <a:lnTo>
                    <a:pt x="0" y="473351"/>
                  </a:lnTo>
                  <a:close/>
                </a:path>
              </a:pathLst>
            </a:custGeom>
            <a:solidFill>
              <a:srgbClr val="FFC466"/>
            </a:solidFill>
            <a:ln w="38100" cap="sq">
              <a:solidFill>
                <a:srgbClr val="000000"/>
              </a:solidFill>
              <a:prstDash val="solid"/>
              <a:miter/>
            </a:ln>
          </p:spPr>
        </p:sp>
        <p:sp>
          <p:nvSpPr>
            <p:cNvPr name="TextBox 16" id="16"/>
            <p:cNvSpPr txBox="true"/>
            <p:nvPr/>
          </p:nvSpPr>
          <p:spPr>
            <a:xfrm>
              <a:off x="0" y="-47625"/>
              <a:ext cx="1828108" cy="520976"/>
            </a:xfrm>
            <a:prstGeom prst="rect">
              <a:avLst/>
            </a:prstGeom>
          </p:spPr>
          <p:txBody>
            <a:bodyPr anchor="ctr" rtlCol="false" tIns="381000" lIns="381000" bIns="381000" rIns="381000"/>
            <a:lstStyle/>
            <a:p>
              <a:pPr algn="l">
                <a:lnSpc>
                  <a:spcPts val="4339"/>
                </a:lnSpc>
              </a:pPr>
              <a:r>
                <a:rPr lang="en-US" sz="3099">
                  <a:solidFill>
                    <a:srgbClr val="000000"/>
                  </a:solidFill>
                  <a:latin typeface="Canva Sans"/>
                  <a:ea typeface="Canva Sans"/>
                  <a:cs typeface="Canva Sans"/>
                  <a:sym typeface="Canva Sans"/>
                </a:rPr>
                <a:t>2. Trong pygame: vẽ ở đâu = xác định Rect</a:t>
              </a:r>
            </a:p>
          </p:txBody>
        </p:sp>
      </p:grpSp>
      <p:grpSp>
        <p:nvGrpSpPr>
          <p:cNvPr name="Group 17" id="17"/>
          <p:cNvGrpSpPr/>
          <p:nvPr/>
        </p:nvGrpSpPr>
        <p:grpSpPr>
          <a:xfrm rot="0">
            <a:off x="10795747" y="8237737"/>
            <a:ext cx="6941096" cy="1797256"/>
            <a:chOff x="0" y="0"/>
            <a:chExt cx="1828108" cy="473351"/>
          </a:xfrm>
        </p:grpSpPr>
        <p:sp>
          <p:nvSpPr>
            <p:cNvPr name="Freeform 18" id="18"/>
            <p:cNvSpPr/>
            <p:nvPr/>
          </p:nvSpPr>
          <p:spPr>
            <a:xfrm flipH="false" flipV="false" rot="0">
              <a:off x="0" y="0"/>
              <a:ext cx="1828108" cy="473351"/>
            </a:xfrm>
            <a:custGeom>
              <a:avLst/>
              <a:gdLst/>
              <a:ahLst/>
              <a:cxnLst/>
              <a:rect r="r" b="b" t="t" l="l"/>
              <a:pathLst>
                <a:path h="473351" w="1828108">
                  <a:moveTo>
                    <a:pt x="0" y="0"/>
                  </a:moveTo>
                  <a:lnTo>
                    <a:pt x="1828108" y="0"/>
                  </a:lnTo>
                  <a:lnTo>
                    <a:pt x="1828108" y="473351"/>
                  </a:lnTo>
                  <a:lnTo>
                    <a:pt x="0" y="473351"/>
                  </a:lnTo>
                  <a:close/>
                </a:path>
              </a:pathLst>
            </a:custGeom>
            <a:solidFill>
              <a:srgbClr val="FFC466"/>
            </a:solidFill>
            <a:ln w="38100" cap="sq">
              <a:solidFill>
                <a:srgbClr val="000000"/>
              </a:solidFill>
              <a:prstDash val="solid"/>
              <a:miter/>
            </a:ln>
          </p:spPr>
        </p:sp>
        <p:sp>
          <p:nvSpPr>
            <p:cNvPr name="TextBox 19" id="19"/>
            <p:cNvSpPr txBox="true"/>
            <p:nvPr/>
          </p:nvSpPr>
          <p:spPr>
            <a:xfrm>
              <a:off x="0" y="-47625"/>
              <a:ext cx="1828108" cy="520976"/>
            </a:xfrm>
            <a:prstGeom prst="rect">
              <a:avLst/>
            </a:prstGeom>
          </p:spPr>
          <p:txBody>
            <a:bodyPr anchor="ctr" rtlCol="false" tIns="381000" lIns="381000" bIns="381000" rIns="381000"/>
            <a:lstStyle/>
            <a:p>
              <a:pPr algn="l">
                <a:lnSpc>
                  <a:spcPts val="4339"/>
                </a:lnSpc>
              </a:pPr>
              <a:r>
                <a:rPr lang="en-US" sz="3099">
                  <a:solidFill>
                    <a:srgbClr val="000000"/>
                  </a:solidFill>
                  <a:latin typeface="Canva Sans"/>
                  <a:ea typeface="Canva Sans"/>
                  <a:cs typeface="Canva Sans"/>
                  <a:sym typeface="Canva Sans"/>
                </a:rPr>
                <a:t>3. Trong pygame: đưa lên màn hình = blit</a:t>
              </a:r>
            </a:p>
          </p:txBody>
        </p:sp>
      </p:grpSp>
      <p:grpSp>
        <p:nvGrpSpPr>
          <p:cNvPr name="Group 20" id="20"/>
          <p:cNvGrpSpPr/>
          <p:nvPr/>
        </p:nvGrpSpPr>
        <p:grpSpPr>
          <a:xfrm rot="0">
            <a:off x="279026" y="6249981"/>
            <a:ext cx="9812318" cy="1797256"/>
            <a:chOff x="0" y="0"/>
            <a:chExt cx="2584314" cy="473351"/>
          </a:xfrm>
        </p:grpSpPr>
        <p:sp>
          <p:nvSpPr>
            <p:cNvPr name="Freeform 21" id="21"/>
            <p:cNvSpPr/>
            <p:nvPr/>
          </p:nvSpPr>
          <p:spPr>
            <a:xfrm flipH="false" flipV="false" rot="0">
              <a:off x="0" y="0"/>
              <a:ext cx="2584314" cy="473351"/>
            </a:xfrm>
            <a:custGeom>
              <a:avLst/>
              <a:gdLst/>
              <a:ahLst/>
              <a:cxnLst/>
              <a:rect r="r" b="b" t="t" l="l"/>
              <a:pathLst>
                <a:path h="473351" w="2584314">
                  <a:moveTo>
                    <a:pt x="0" y="0"/>
                  </a:moveTo>
                  <a:lnTo>
                    <a:pt x="2584314" y="0"/>
                  </a:lnTo>
                  <a:lnTo>
                    <a:pt x="2584314" y="473351"/>
                  </a:lnTo>
                  <a:lnTo>
                    <a:pt x="0" y="473351"/>
                  </a:lnTo>
                  <a:close/>
                </a:path>
              </a:pathLst>
            </a:custGeom>
            <a:solidFill>
              <a:srgbClr val="FFC466"/>
            </a:solidFill>
            <a:ln w="38100" cap="sq">
              <a:solidFill>
                <a:srgbClr val="000000"/>
              </a:solidFill>
              <a:prstDash val="solid"/>
              <a:miter/>
            </a:ln>
          </p:spPr>
        </p:sp>
        <p:sp>
          <p:nvSpPr>
            <p:cNvPr name="TextBox 22" id="22"/>
            <p:cNvSpPr txBox="true"/>
            <p:nvPr/>
          </p:nvSpPr>
          <p:spPr>
            <a:xfrm>
              <a:off x="0" y="-47625"/>
              <a:ext cx="2584314" cy="520976"/>
            </a:xfrm>
            <a:prstGeom prst="rect">
              <a:avLst/>
            </a:prstGeom>
          </p:spPr>
          <p:txBody>
            <a:bodyPr anchor="ctr" rtlCol="false" tIns="381000" lIns="381000" bIns="381000" rIns="381000"/>
            <a:lstStyle/>
            <a:p>
              <a:pPr algn="l">
                <a:lnSpc>
                  <a:spcPts val="4339"/>
                </a:lnSpc>
              </a:pPr>
              <a:r>
                <a:rPr lang="en-US" sz="3099">
                  <a:solidFill>
                    <a:srgbClr val="000000"/>
                  </a:solidFill>
                  <a:latin typeface="Canva Sans"/>
                  <a:ea typeface="Canva Sans"/>
                  <a:cs typeface="Canva Sans"/>
                  <a:sym typeface="Canva Sans"/>
                </a:rPr>
                <a:t> 2. Dùng get_rect() để tạo Rect và căn vị trí tương đối với popup (midright, centery).</a:t>
              </a:r>
            </a:p>
          </p:txBody>
        </p:sp>
      </p:grpSp>
      <p:grpSp>
        <p:nvGrpSpPr>
          <p:cNvPr name="Group 23" id="23"/>
          <p:cNvGrpSpPr/>
          <p:nvPr/>
        </p:nvGrpSpPr>
        <p:grpSpPr>
          <a:xfrm rot="0">
            <a:off x="279026" y="8371087"/>
            <a:ext cx="9812318" cy="1797256"/>
            <a:chOff x="0" y="0"/>
            <a:chExt cx="2584314" cy="473351"/>
          </a:xfrm>
        </p:grpSpPr>
        <p:sp>
          <p:nvSpPr>
            <p:cNvPr name="Freeform 24" id="24"/>
            <p:cNvSpPr/>
            <p:nvPr/>
          </p:nvSpPr>
          <p:spPr>
            <a:xfrm flipH="false" flipV="false" rot="0">
              <a:off x="0" y="0"/>
              <a:ext cx="2584314" cy="473351"/>
            </a:xfrm>
            <a:custGeom>
              <a:avLst/>
              <a:gdLst/>
              <a:ahLst/>
              <a:cxnLst/>
              <a:rect r="r" b="b" t="t" l="l"/>
              <a:pathLst>
                <a:path h="473351" w="2584314">
                  <a:moveTo>
                    <a:pt x="0" y="0"/>
                  </a:moveTo>
                  <a:lnTo>
                    <a:pt x="2584314" y="0"/>
                  </a:lnTo>
                  <a:lnTo>
                    <a:pt x="2584314" y="473351"/>
                  </a:lnTo>
                  <a:lnTo>
                    <a:pt x="0" y="473351"/>
                  </a:lnTo>
                  <a:close/>
                </a:path>
              </a:pathLst>
            </a:custGeom>
            <a:solidFill>
              <a:srgbClr val="FFC466"/>
            </a:solidFill>
            <a:ln w="38100" cap="sq">
              <a:solidFill>
                <a:srgbClr val="000000"/>
              </a:solidFill>
              <a:prstDash val="solid"/>
              <a:miter/>
            </a:ln>
          </p:spPr>
        </p:sp>
        <p:sp>
          <p:nvSpPr>
            <p:cNvPr name="TextBox 25" id="25"/>
            <p:cNvSpPr txBox="true"/>
            <p:nvPr/>
          </p:nvSpPr>
          <p:spPr>
            <a:xfrm>
              <a:off x="0" y="-47625"/>
              <a:ext cx="2584314" cy="520976"/>
            </a:xfrm>
            <a:prstGeom prst="rect">
              <a:avLst/>
            </a:prstGeom>
          </p:spPr>
          <p:txBody>
            <a:bodyPr anchor="ctr" rtlCol="false" tIns="381000" lIns="381000" bIns="381000" rIns="381000"/>
            <a:lstStyle/>
            <a:p>
              <a:pPr algn="l">
                <a:lnSpc>
                  <a:spcPts val="4339"/>
                </a:lnSpc>
              </a:pPr>
              <a:r>
                <a:rPr lang="en-US" sz="3099">
                  <a:solidFill>
                    <a:srgbClr val="000000"/>
                  </a:solidFill>
                  <a:latin typeface="Canva Sans"/>
                  <a:ea typeface="Canva Sans"/>
                  <a:cs typeface="Canva Sans"/>
                  <a:sym typeface="Canva Sans"/>
                </a:rPr>
                <a:t>3. surface.blit(icon, position) để copy Surface icon lên Surface màn hình.</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825058" y="2795760"/>
            <a:ext cx="6792830" cy="5597731"/>
            <a:chOff x="0" y="0"/>
            <a:chExt cx="1789058" cy="1474300"/>
          </a:xfrm>
        </p:grpSpPr>
        <p:sp>
          <p:nvSpPr>
            <p:cNvPr name="Freeform 4" id="4"/>
            <p:cNvSpPr/>
            <p:nvPr/>
          </p:nvSpPr>
          <p:spPr>
            <a:xfrm flipH="false" flipV="false" rot="0">
              <a:off x="0" y="0"/>
              <a:ext cx="1789058" cy="1474300"/>
            </a:xfrm>
            <a:custGeom>
              <a:avLst/>
              <a:gdLst/>
              <a:ahLst/>
              <a:cxnLst/>
              <a:rect r="r" b="b" t="t" l="l"/>
              <a:pathLst>
                <a:path h="1474300" w="1789058">
                  <a:moveTo>
                    <a:pt x="0" y="0"/>
                  </a:moveTo>
                  <a:lnTo>
                    <a:pt x="1789058" y="0"/>
                  </a:lnTo>
                  <a:lnTo>
                    <a:pt x="1789058" y="1474300"/>
                  </a:lnTo>
                  <a:lnTo>
                    <a:pt x="0" y="1474300"/>
                  </a:lnTo>
                  <a:close/>
                </a:path>
              </a:pathLst>
            </a:custGeom>
            <a:solidFill>
              <a:srgbClr val="FFC466"/>
            </a:solidFill>
            <a:ln w="38100" cap="sq">
              <a:solidFill>
                <a:srgbClr val="000000"/>
              </a:solidFill>
              <a:prstDash val="solid"/>
              <a:miter/>
            </a:ln>
          </p:spPr>
        </p:sp>
        <p:sp>
          <p:nvSpPr>
            <p:cNvPr name="TextBox 5" id="5"/>
            <p:cNvSpPr txBox="true"/>
            <p:nvPr/>
          </p:nvSpPr>
          <p:spPr>
            <a:xfrm>
              <a:off x="0" y="-47625"/>
              <a:ext cx="1789058" cy="1521925"/>
            </a:xfrm>
            <a:prstGeom prst="rect">
              <a:avLst/>
            </a:prstGeom>
          </p:spPr>
          <p:txBody>
            <a:bodyPr anchor="ctr" rtlCol="false" tIns="381000" lIns="381000" bIns="381000" rIns="381000"/>
            <a:lstStyle/>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Xử lý tương tác:</a:t>
              </a:r>
            </a:p>
            <a:p>
              <a:pPr algn="l" marL="1338566" indent="-446189" lvl="2">
                <a:lnSpc>
                  <a:spcPts val="4339"/>
                </a:lnSpc>
                <a:buFont typeface="Arial"/>
                <a:buChar char="⚬"/>
              </a:pPr>
              <a:r>
                <a:rPr lang="en-US" b="true" sz="3099" i="true">
                  <a:solidFill>
                    <a:srgbClr val="000000"/>
                  </a:solidFill>
                  <a:latin typeface="Canva Sans Medium Italics"/>
                  <a:ea typeface="Canva Sans Medium Italics"/>
                  <a:cs typeface="Canva Sans Medium Italics"/>
                  <a:sym typeface="Canva Sans Medium Italics"/>
                </a:rPr>
                <a:t>Toggle logic</a:t>
              </a:r>
              <a:r>
                <a:rPr lang="en-US" sz="3099" i="true">
                  <a:solidFill>
                    <a:srgbClr val="000000"/>
                  </a:solidFill>
                  <a:latin typeface="Canva Sans Italics"/>
                  <a:ea typeface="Canva Sans Italics"/>
                  <a:cs typeface="Canva Sans Italics"/>
                  <a:sym typeface="Canva Sans Italics"/>
                </a:rPr>
                <a:t>: </a:t>
              </a:r>
              <a:r>
                <a:rPr lang="en-US" sz="3099">
                  <a:solidFill>
                    <a:srgbClr val="000000"/>
                  </a:solidFill>
                  <a:latin typeface="Canva Sans"/>
                  <a:ea typeface="Canva Sans"/>
                  <a:cs typeface="Canva Sans"/>
                  <a:sym typeface="Canva Sans"/>
                </a:rPr>
                <a:t>not self.sound_setting đảo ngược True thành False và ngược lại</a:t>
              </a:r>
            </a:p>
            <a:p>
              <a:pPr algn="l" marL="1338566" indent="-446189" lvl="2">
                <a:lnSpc>
                  <a:spcPts val="4339"/>
                </a:lnSpc>
                <a:spcBef>
                  <a:spcPct val="0"/>
                </a:spcBef>
                <a:buFont typeface="Arial"/>
                <a:buChar char="⚬"/>
              </a:pPr>
              <a:r>
                <a:rPr lang="en-US" b="true" sz="3099" i="true">
                  <a:solidFill>
                    <a:srgbClr val="000000"/>
                  </a:solidFill>
                  <a:latin typeface="Canva Sans Medium Italics"/>
                  <a:ea typeface="Canva Sans Medium Italics"/>
                  <a:cs typeface="Canva Sans Medium Italics"/>
                  <a:sym typeface="Canva Sans Medium Italics"/>
                </a:rPr>
                <a:t>Home button</a:t>
              </a:r>
              <a:r>
                <a:rPr lang="en-US" sz="3099" i="true">
                  <a:solidFill>
                    <a:srgbClr val="000000"/>
                  </a:solidFill>
                  <a:latin typeface="Canva Sans Italics"/>
                  <a:ea typeface="Canva Sans Italics"/>
                  <a:cs typeface="Canva Sans Italics"/>
                  <a:sym typeface="Canva Sans Italics"/>
                </a:rPr>
                <a:t>: </a:t>
              </a:r>
              <a:r>
                <a:rPr lang="en-US" sz="3099">
                  <a:solidFill>
                    <a:srgbClr val="000000"/>
                  </a:solidFill>
                  <a:latin typeface="Canva Sans"/>
                  <a:ea typeface="Canva Sans"/>
                  <a:cs typeface="Canva Sans"/>
                  <a:sym typeface="Canva Sans"/>
                </a:rPr>
                <a:t>Reset game nếu đang trong gameplay để tránh lỗi state</a:t>
              </a:r>
            </a:p>
          </p:txBody>
        </p:sp>
      </p:grpSp>
      <p:sp>
        <p:nvSpPr>
          <p:cNvPr name="Freeform 6" id="6"/>
          <p:cNvSpPr/>
          <p:nvPr/>
        </p:nvSpPr>
        <p:spPr>
          <a:xfrm flipH="false" flipV="false" rot="0">
            <a:off x="423582" y="1424302"/>
            <a:ext cx="9907680" cy="8340649"/>
          </a:xfrm>
          <a:custGeom>
            <a:avLst/>
            <a:gdLst/>
            <a:ahLst/>
            <a:cxnLst/>
            <a:rect r="r" b="b" t="t" l="l"/>
            <a:pathLst>
              <a:path h="8340649" w="9907680">
                <a:moveTo>
                  <a:pt x="0" y="0"/>
                </a:moveTo>
                <a:lnTo>
                  <a:pt x="9907681" y="0"/>
                </a:lnTo>
                <a:lnTo>
                  <a:pt x="9907681" y="8340649"/>
                </a:lnTo>
                <a:lnTo>
                  <a:pt x="0" y="8340649"/>
                </a:lnTo>
                <a:lnTo>
                  <a:pt x="0" y="0"/>
                </a:lnTo>
                <a:close/>
              </a:path>
            </a:pathLst>
          </a:custGeom>
          <a:blipFill>
            <a:blip r:embed="rId4"/>
            <a:stretch>
              <a:fillRect l="0" t="0" r="0" b="0"/>
            </a:stretch>
          </a:blipFill>
        </p:spPr>
      </p:sp>
      <p:sp>
        <p:nvSpPr>
          <p:cNvPr name="TextBox 7" id="7"/>
          <p:cNvSpPr txBox="true"/>
          <p:nvPr/>
        </p:nvSpPr>
        <p:spPr>
          <a:xfrm rot="0">
            <a:off x="423582" y="133910"/>
            <a:ext cx="14196507" cy="1152525"/>
          </a:xfrm>
          <a:prstGeom prst="rect">
            <a:avLst/>
          </a:prstGeom>
        </p:spPr>
        <p:txBody>
          <a:bodyPr anchor="t" rtlCol="false" tIns="0" lIns="0" bIns="0" rIns="0">
            <a:spAutoFit/>
          </a:bodyPr>
          <a:lstStyle/>
          <a:p>
            <a:pPr algn="l">
              <a:lnSpc>
                <a:spcPts val="9015"/>
              </a:lnSpc>
              <a:spcBef>
                <a:spcPct val="0"/>
              </a:spcBef>
            </a:pPr>
            <a:r>
              <a:rPr lang="en-US" sz="7512">
                <a:solidFill>
                  <a:srgbClr val="EE4B4C"/>
                </a:solidFill>
                <a:latin typeface="Sansita"/>
                <a:ea typeface="Sansita"/>
                <a:cs typeface="Sansita"/>
                <a:sym typeface="Sansita"/>
              </a:rPr>
              <a:t>Module: Menu Screen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825058" y="3227544"/>
            <a:ext cx="6792830" cy="5054806"/>
            <a:chOff x="0" y="0"/>
            <a:chExt cx="1789058" cy="1331307"/>
          </a:xfrm>
        </p:grpSpPr>
        <p:sp>
          <p:nvSpPr>
            <p:cNvPr name="Freeform 4" id="4"/>
            <p:cNvSpPr/>
            <p:nvPr/>
          </p:nvSpPr>
          <p:spPr>
            <a:xfrm flipH="false" flipV="false" rot="0">
              <a:off x="0" y="0"/>
              <a:ext cx="1789058" cy="1331307"/>
            </a:xfrm>
            <a:custGeom>
              <a:avLst/>
              <a:gdLst/>
              <a:ahLst/>
              <a:cxnLst/>
              <a:rect r="r" b="b" t="t" l="l"/>
              <a:pathLst>
                <a:path h="1331307" w="1789058">
                  <a:moveTo>
                    <a:pt x="0" y="0"/>
                  </a:moveTo>
                  <a:lnTo>
                    <a:pt x="1789058" y="0"/>
                  </a:lnTo>
                  <a:lnTo>
                    <a:pt x="1789058" y="1331307"/>
                  </a:lnTo>
                  <a:lnTo>
                    <a:pt x="0" y="1331307"/>
                  </a:lnTo>
                  <a:close/>
                </a:path>
              </a:pathLst>
            </a:custGeom>
            <a:solidFill>
              <a:srgbClr val="FFC466"/>
            </a:solidFill>
            <a:ln w="38100" cap="sq">
              <a:solidFill>
                <a:srgbClr val="000000"/>
              </a:solidFill>
              <a:prstDash val="solid"/>
              <a:miter/>
            </a:ln>
          </p:spPr>
        </p:sp>
        <p:sp>
          <p:nvSpPr>
            <p:cNvPr name="TextBox 5" id="5"/>
            <p:cNvSpPr txBox="true"/>
            <p:nvPr/>
          </p:nvSpPr>
          <p:spPr>
            <a:xfrm>
              <a:off x="0" y="-47625"/>
              <a:ext cx="1789058" cy="1378932"/>
            </a:xfrm>
            <a:prstGeom prst="rect">
              <a:avLst/>
            </a:prstGeom>
          </p:spPr>
          <p:txBody>
            <a:bodyPr anchor="ctr" rtlCol="false" tIns="381000" lIns="381000" bIns="381000" rIns="381000"/>
            <a:lstStyle/>
            <a:p>
              <a:pPr algn="l" marL="669283" indent="-334641" lvl="1">
                <a:lnSpc>
                  <a:spcPts val="4339"/>
                </a:lnSpc>
                <a:buFont typeface="Arial"/>
                <a:buChar char="•"/>
              </a:pPr>
              <a:r>
                <a:rPr lang="en-US" sz="3099" i="true">
                  <a:solidFill>
                    <a:srgbClr val="000000"/>
                  </a:solidFill>
                  <a:latin typeface="Canva Sans Italics"/>
                  <a:ea typeface="Canva Sans Italics"/>
                  <a:cs typeface="Canva Sans Italics"/>
                  <a:sym typeface="Canva Sans Italics"/>
                </a:rPr>
                <a:t>pause() vs stop():</a:t>
              </a:r>
              <a:r>
                <a:rPr lang="en-US" sz="3099">
                  <a:solidFill>
                    <a:srgbClr val="000000"/>
                  </a:solidFill>
                  <a:latin typeface="Canva Sans"/>
                  <a:ea typeface="Canva Sans"/>
                  <a:cs typeface="Canva Sans"/>
                  <a:sym typeface="Canva Sans"/>
                </a:rPr>
                <a:t> pause() giữ vị trí, stop() về đầu track</a:t>
              </a:r>
            </a:p>
            <a:p>
              <a:pPr algn="l" marL="669283" indent="-334641" lvl="1">
                <a:lnSpc>
                  <a:spcPts val="4339"/>
                </a:lnSpc>
                <a:buFont typeface="Arial"/>
                <a:buChar char="•"/>
              </a:pPr>
              <a:r>
                <a:rPr lang="en-US" sz="3099" i="true">
                  <a:solidFill>
                    <a:srgbClr val="000000"/>
                  </a:solidFill>
                  <a:latin typeface="Canva Sans Italics"/>
                  <a:ea typeface="Canva Sans Italics"/>
                  <a:cs typeface="Canva Sans Italics"/>
                  <a:sym typeface="Canva Sans Italics"/>
                </a:rPr>
                <a:t>set_v</a:t>
              </a:r>
              <a:r>
                <a:rPr lang="en-US" sz="3099" i="true">
                  <a:solidFill>
                    <a:srgbClr val="000000"/>
                  </a:solidFill>
                  <a:latin typeface="Canva Sans Italics"/>
                  <a:ea typeface="Canva Sans Italics"/>
                  <a:cs typeface="Canva Sans Italics"/>
                  <a:sym typeface="Canva Sans Italics"/>
                </a:rPr>
                <a:t>ol</a:t>
              </a:r>
              <a:r>
                <a:rPr lang="en-US" sz="3099" i="true">
                  <a:solidFill>
                    <a:srgbClr val="000000"/>
                  </a:solidFill>
                  <a:latin typeface="Canva Sans Italics"/>
                  <a:ea typeface="Canva Sans Italics"/>
                  <a:cs typeface="Canva Sans Italics"/>
                  <a:sym typeface="Canva Sans Italics"/>
                </a:rPr>
                <a:t>um</a:t>
              </a:r>
              <a:r>
                <a:rPr lang="en-US" sz="3099" i="true">
                  <a:solidFill>
                    <a:srgbClr val="000000"/>
                  </a:solidFill>
                  <a:latin typeface="Canva Sans Italics"/>
                  <a:ea typeface="Canva Sans Italics"/>
                  <a:cs typeface="Canva Sans Italics"/>
                  <a:sym typeface="Canva Sans Italics"/>
                </a:rPr>
                <a:t>e</a:t>
              </a:r>
              <a:r>
                <a:rPr lang="en-US" sz="3099" i="true">
                  <a:solidFill>
                    <a:srgbClr val="000000"/>
                  </a:solidFill>
                  <a:latin typeface="Canva Sans Italics"/>
                  <a:ea typeface="Canva Sans Italics"/>
                  <a:cs typeface="Canva Sans Italics"/>
                  <a:sym typeface="Canva Sans Italics"/>
                </a:rPr>
                <a:t>():</a:t>
              </a:r>
              <a:r>
                <a:rPr lang="en-US" sz="3099">
                  <a:solidFill>
                    <a:srgbClr val="000000"/>
                  </a:solidFill>
                  <a:latin typeface="Canva Sans"/>
                  <a:ea typeface="Canva Sans"/>
                  <a:cs typeface="Canva Sans"/>
                  <a:sym typeface="Canva Sans"/>
                </a:rPr>
                <a:t> </a:t>
              </a:r>
              <a:r>
                <a:rPr lang="en-US" sz="3099">
                  <a:solidFill>
                    <a:srgbClr val="000000"/>
                  </a:solidFill>
                  <a:latin typeface="Canva Sans"/>
                  <a:ea typeface="Canva Sans"/>
                  <a:cs typeface="Canva Sans"/>
                  <a:sym typeface="Canva Sans"/>
                </a:rPr>
                <a:t>Đ</a:t>
              </a:r>
              <a:r>
                <a:rPr lang="en-US" sz="3099">
                  <a:solidFill>
                    <a:srgbClr val="000000"/>
                  </a:solidFill>
                  <a:latin typeface="Canva Sans"/>
                  <a:ea typeface="Canva Sans"/>
                  <a:cs typeface="Canva Sans"/>
                  <a:sym typeface="Canva Sans"/>
                </a:rPr>
                <a:t>i</a:t>
              </a:r>
              <a:r>
                <a:rPr lang="en-US" sz="3099">
                  <a:solidFill>
                    <a:srgbClr val="000000"/>
                  </a:solidFill>
                  <a:latin typeface="Canva Sans"/>
                  <a:ea typeface="Canva Sans"/>
                  <a:cs typeface="Canva Sans"/>
                  <a:sym typeface="Canva Sans"/>
                </a:rPr>
                <a:t>ều </a:t>
              </a:r>
              <a:r>
                <a:rPr lang="en-US" sz="3099">
                  <a:solidFill>
                    <a:srgbClr val="000000"/>
                  </a:solidFill>
                  <a:latin typeface="Canva Sans"/>
                  <a:ea typeface="Canva Sans"/>
                  <a:cs typeface="Canva Sans"/>
                  <a:sym typeface="Canva Sans"/>
                </a:rPr>
                <a:t>c</a:t>
              </a:r>
              <a:r>
                <a:rPr lang="en-US" sz="3099">
                  <a:solidFill>
                    <a:srgbClr val="000000"/>
                  </a:solidFill>
                  <a:latin typeface="Canva Sans"/>
                  <a:ea typeface="Canva Sans"/>
                  <a:cs typeface="Canva Sans"/>
                  <a:sym typeface="Canva Sans"/>
                </a:rPr>
                <a:t>hỉnh</a:t>
              </a:r>
              <a:r>
                <a:rPr lang="en-US" sz="3099">
                  <a:solidFill>
                    <a:srgbClr val="000000"/>
                  </a:solidFill>
                  <a:latin typeface="Canva Sans"/>
                  <a:ea typeface="Canva Sans"/>
                  <a:cs typeface="Canva Sans"/>
                  <a:sym typeface="Canva Sans"/>
                </a:rPr>
                <a:t> </a:t>
              </a:r>
              <a:r>
                <a:rPr lang="en-US" sz="3099">
                  <a:solidFill>
                    <a:srgbClr val="000000"/>
                  </a:solidFill>
                  <a:latin typeface="Canva Sans"/>
                  <a:ea typeface="Canva Sans"/>
                  <a:cs typeface="Canva Sans"/>
                  <a:sym typeface="Canva Sans"/>
                </a:rPr>
                <a:t>âm lượng từ 0.0 (mute) đến 1.0 (max)</a:t>
              </a:r>
            </a:p>
            <a:p>
              <a:pPr algn="l" marL="669283" indent="-334641" lvl="1">
                <a:lnSpc>
                  <a:spcPts val="4339"/>
                </a:lnSpc>
                <a:spcBef>
                  <a:spcPct val="0"/>
                </a:spcBef>
                <a:buFont typeface="Arial"/>
                <a:buChar char="•"/>
              </a:pPr>
              <a:r>
                <a:rPr lang="en-US" sz="3099" i="true">
                  <a:solidFill>
                    <a:srgbClr val="000000"/>
                  </a:solidFill>
                  <a:latin typeface="Canva Sans Italics"/>
                  <a:ea typeface="Canva Sans Italics"/>
                  <a:cs typeface="Canva Sans Italics"/>
                  <a:sym typeface="Canva Sans Italics"/>
                </a:rPr>
                <a:t>Realtime:</a:t>
              </a:r>
              <a:r>
                <a:rPr lang="en-US" sz="3099">
                  <a:solidFill>
                    <a:srgbClr val="000000"/>
                  </a:solidFill>
                  <a:latin typeface="Canva Sans"/>
                  <a:ea typeface="Canva Sans"/>
                  <a:cs typeface="Canva Sans"/>
                  <a:sym typeface="Canva Sans"/>
                </a:rPr>
                <a:t> Được gọi</a:t>
              </a:r>
              <a:r>
                <a:rPr lang="en-US" sz="3099">
                  <a:solidFill>
                    <a:srgbClr val="000000"/>
                  </a:solidFill>
                  <a:latin typeface="Canva Sans"/>
                  <a:ea typeface="Canva Sans"/>
                  <a:cs typeface="Canva Sans"/>
                  <a:sym typeface="Canva Sans"/>
                </a:rPr>
                <a:t> </a:t>
              </a:r>
              <a:r>
                <a:rPr lang="en-US" sz="3099">
                  <a:solidFill>
                    <a:srgbClr val="000000"/>
                  </a:solidFill>
                  <a:latin typeface="Canva Sans"/>
                  <a:ea typeface="Canva Sans"/>
                  <a:cs typeface="Canva Sans"/>
                  <a:sym typeface="Canva Sans"/>
                </a:rPr>
                <a:t>mỗi frame, thay đổi setting ngay lập tức có hiệu lực</a:t>
              </a:r>
            </a:p>
          </p:txBody>
        </p:sp>
      </p:grpSp>
      <p:sp>
        <p:nvSpPr>
          <p:cNvPr name="Freeform 6" id="6"/>
          <p:cNvSpPr/>
          <p:nvPr/>
        </p:nvSpPr>
        <p:spPr>
          <a:xfrm flipH="false" flipV="false" rot="0">
            <a:off x="289112" y="2602974"/>
            <a:ext cx="10264117" cy="6303946"/>
          </a:xfrm>
          <a:custGeom>
            <a:avLst/>
            <a:gdLst/>
            <a:ahLst/>
            <a:cxnLst/>
            <a:rect r="r" b="b" t="t" l="l"/>
            <a:pathLst>
              <a:path h="6303946" w="10264117">
                <a:moveTo>
                  <a:pt x="0" y="0"/>
                </a:moveTo>
                <a:lnTo>
                  <a:pt x="10264117" y="0"/>
                </a:lnTo>
                <a:lnTo>
                  <a:pt x="10264117" y="6303946"/>
                </a:lnTo>
                <a:lnTo>
                  <a:pt x="0" y="6303946"/>
                </a:lnTo>
                <a:lnTo>
                  <a:pt x="0" y="0"/>
                </a:lnTo>
                <a:close/>
              </a:path>
            </a:pathLst>
          </a:custGeom>
          <a:blipFill>
            <a:blip r:embed="rId4"/>
            <a:stretch>
              <a:fillRect l="0" t="0" r="0" b="0"/>
            </a:stretch>
          </a:blipFill>
        </p:spPr>
      </p:sp>
      <p:sp>
        <p:nvSpPr>
          <p:cNvPr name="TextBox 7" id="7"/>
          <p:cNvSpPr txBox="true"/>
          <p:nvPr/>
        </p:nvSpPr>
        <p:spPr>
          <a:xfrm rot="0">
            <a:off x="423582" y="133910"/>
            <a:ext cx="14196507" cy="1152525"/>
          </a:xfrm>
          <a:prstGeom prst="rect">
            <a:avLst/>
          </a:prstGeom>
        </p:spPr>
        <p:txBody>
          <a:bodyPr anchor="t" rtlCol="false" tIns="0" lIns="0" bIns="0" rIns="0">
            <a:spAutoFit/>
          </a:bodyPr>
          <a:lstStyle/>
          <a:p>
            <a:pPr algn="l">
              <a:lnSpc>
                <a:spcPts val="9015"/>
              </a:lnSpc>
              <a:spcBef>
                <a:spcPct val="0"/>
              </a:spcBef>
            </a:pPr>
            <a:r>
              <a:rPr lang="en-US" sz="7512">
                <a:solidFill>
                  <a:srgbClr val="EE4B4C"/>
                </a:solidFill>
                <a:latin typeface="Sansita"/>
                <a:ea typeface="Sansita"/>
                <a:cs typeface="Sansita"/>
                <a:sym typeface="Sansita"/>
              </a:rPr>
              <a:t>Module: Menu Screen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7639" y="6918119"/>
            <a:ext cx="17652722" cy="2374899"/>
            <a:chOff x="0" y="0"/>
            <a:chExt cx="4649277" cy="625488"/>
          </a:xfrm>
        </p:grpSpPr>
        <p:sp>
          <p:nvSpPr>
            <p:cNvPr name="Freeform 4" id="4"/>
            <p:cNvSpPr/>
            <p:nvPr/>
          </p:nvSpPr>
          <p:spPr>
            <a:xfrm flipH="false" flipV="false" rot="0">
              <a:off x="0" y="0"/>
              <a:ext cx="4649277" cy="625488"/>
            </a:xfrm>
            <a:custGeom>
              <a:avLst/>
              <a:gdLst/>
              <a:ahLst/>
              <a:cxnLst/>
              <a:rect r="r" b="b" t="t" l="l"/>
              <a:pathLst>
                <a:path h="625488" w="4649277">
                  <a:moveTo>
                    <a:pt x="0" y="0"/>
                  </a:moveTo>
                  <a:lnTo>
                    <a:pt x="4649277" y="0"/>
                  </a:lnTo>
                  <a:lnTo>
                    <a:pt x="4649277" y="625488"/>
                  </a:lnTo>
                  <a:lnTo>
                    <a:pt x="0" y="625488"/>
                  </a:lnTo>
                  <a:close/>
                </a:path>
              </a:pathLst>
            </a:custGeom>
            <a:solidFill>
              <a:srgbClr val="FFC466"/>
            </a:solidFill>
            <a:ln w="38100" cap="sq">
              <a:solidFill>
                <a:srgbClr val="000000"/>
              </a:solidFill>
              <a:prstDash val="solid"/>
              <a:miter/>
            </a:ln>
          </p:spPr>
        </p:sp>
        <p:sp>
          <p:nvSpPr>
            <p:cNvPr name="TextBox 5" id="5"/>
            <p:cNvSpPr txBox="true"/>
            <p:nvPr/>
          </p:nvSpPr>
          <p:spPr>
            <a:xfrm>
              <a:off x="0" y="-57150"/>
              <a:ext cx="4649277" cy="682638"/>
            </a:xfrm>
            <a:prstGeom prst="rect">
              <a:avLst/>
            </a:prstGeom>
          </p:spPr>
          <p:txBody>
            <a:bodyPr anchor="ctr" rtlCol="false" tIns="381000" lIns="381000" bIns="381000" rIns="381000"/>
            <a:lstStyle/>
            <a:p>
              <a:pPr algn="just" marL="669283" indent="-334641" lvl="1">
                <a:lnSpc>
                  <a:spcPts val="4339"/>
                </a:lnSpc>
                <a:buFont typeface="Arial"/>
                <a:buChar char="•"/>
              </a:pPr>
              <a:r>
                <a:rPr lang="en-US" sz="3099">
                  <a:solidFill>
                    <a:srgbClr val="000000"/>
                  </a:solidFill>
                  <a:latin typeface="Garet"/>
                  <a:ea typeface="Garet"/>
                  <a:cs typeface="Garet"/>
                  <a:sym typeface="Garet"/>
                </a:rPr>
                <a:t>Home Screen là màn hình đầu tiên dẫn vào màn hình chọn level.</a:t>
              </a:r>
            </a:p>
            <a:p>
              <a:pPr algn="just" marL="669283" indent="-334641" lvl="1">
                <a:lnSpc>
                  <a:spcPts val="4339"/>
                </a:lnSpc>
                <a:buFont typeface="Arial"/>
                <a:buChar char="•"/>
              </a:pPr>
              <a:r>
                <a:rPr lang="en-US" sz="3099">
                  <a:solidFill>
                    <a:srgbClr val="000000"/>
                  </a:solidFill>
                  <a:latin typeface="Garet"/>
                  <a:ea typeface="Garet"/>
                  <a:cs typeface="Garet"/>
                  <a:sym typeface="Garet"/>
                </a:rPr>
                <a:t>Chuyển màn hình với hiệu ứng fade_transition trong 0.4 giây khi self.start_button_rect nhận được vị trí của chuột nhấn xuống.</a:t>
              </a:r>
            </a:p>
          </p:txBody>
        </p:sp>
      </p:grpSp>
      <p:sp>
        <p:nvSpPr>
          <p:cNvPr name="Freeform 6" id="6"/>
          <p:cNvSpPr/>
          <p:nvPr/>
        </p:nvSpPr>
        <p:spPr>
          <a:xfrm flipH="false" flipV="false" rot="0">
            <a:off x="423582" y="1524249"/>
            <a:ext cx="8720418" cy="4390700"/>
          </a:xfrm>
          <a:custGeom>
            <a:avLst/>
            <a:gdLst/>
            <a:ahLst/>
            <a:cxnLst/>
            <a:rect r="r" b="b" t="t" l="l"/>
            <a:pathLst>
              <a:path h="4390700" w="8720418">
                <a:moveTo>
                  <a:pt x="0" y="0"/>
                </a:moveTo>
                <a:lnTo>
                  <a:pt x="8720418" y="0"/>
                </a:lnTo>
                <a:lnTo>
                  <a:pt x="8720418" y="4390700"/>
                </a:lnTo>
                <a:lnTo>
                  <a:pt x="0" y="4390700"/>
                </a:lnTo>
                <a:lnTo>
                  <a:pt x="0" y="0"/>
                </a:lnTo>
                <a:close/>
              </a:path>
            </a:pathLst>
          </a:custGeom>
          <a:blipFill>
            <a:blip r:embed="rId4"/>
            <a:stretch>
              <a:fillRect l="0" t="0" r="0" b="0"/>
            </a:stretch>
          </a:blipFill>
        </p:spPr>
      </p:sp>
      <p:sp>
        <p:nvSpPr>
          <p:cNvPr name="Freeform 7" id="7"/>
          <p:cNvSpPr/>
          <p:nvPr/>
        </p:nvSpPr>
        <p:spPr>
          <a:xfrm flipH="false" flipV="false" rot="0">
            <a:off x="9589371" y="1524249"/>
            <a:ext cx="8026651" cy="4224025"/>
          </a:xfrm>
          <a:custGeom>
            <a:avLst/>
            <a:gdLst/>
            <a:ahLst/>
            <a:cxnLst/>
            <a:rect r="r" b="b" t="t" l="l"/>
            <a:pathLst>
              <a:path h="4224025" w="8026651">
                <a:moveTo>
                  <a:pt x="0" y="0"/>
                </a:moveTo>
                <a:lnTo>
                  <a:pt x="8026650" y="0"/>
                </a:lnTo>
                <a:lnTo>
                  <a:pt x="8026650" y="4224025"/>
                </a:lnTo>
                <a:lnTo>
                  <a:pt x="0" y="4224025"/>
                </a:lnTo>
                <a:lnTo>
                  <a:pt x="0" y="0"/>
                </a:lnTo>
                <a:close/>
              </a:path>
            </a:pathLst>
          </a:custGeom>
          <a:blipFill>
            <a:blip r:embed="rId5"/>
            <a:stretch>
              <a:fillRect l="0" t="0" r="0" b="0"/>
            </a:stretch>
          </a:blipFill>
        </p:spPr>
      </p:sp>
      <p:sp>
        <p:nvSpPr>
          <p:cNvPr name="TextBox 8" id="8"/>
          <p:cNvSpPr txBox="true"/>
          <p:nvPr/>
        </p:nvSpPr>
        <p:spPr>
          <a:xfrm rot="0">
            <a:off x="423582" y="133910"/>
            <a:ext cx="14196507" cy="1152525"/>
          </a:xfrm>
          <a:prstGeom prst="rect">
            <a:avLst/>
          </a:prstGeom>
        </p:spPr>
        <p:txBody>
          <a:bodyPr anchor="t" rtlCol="false" tIns="0" lIns="0" bIns="0" rIns="0">
            <a:spAutoFit/>
          </a:bodyPr>
          <a:lstStyle/>
          <a:p>
            <a:pPr algn="l">
              <a:lnSpc>
                <a:spcPts val="9015"/>
              </a:lnSpc>
              <a:spcBef>
                <a:spcPct val="0"/>
              </a:spcBef>
            </a:pPr>
            <a:r>
              <a:rPr lang="en-US" sz="7512">
                <a:solidFill>
                  <a:srgbClr val="EE4B4C"/>
                </a:solidFill>
                <a:latin typeface="Sansita"/>
                <a:ea typeface="Sansita"/>
                <a:cs typeface="Sansita"/>
                <a:sym typeface="Sansita"/>
              </a:rPr>
              <a:t>Module: Home Screen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862639" y="6318044"/>
            <a:ext cx="9226209" cy="3426031"/>
            <a:chOff x="0" y="0"/>
            <a:chExt cx="2429948" cy="902329"/>
          </a:xfrm>
        </p:grpSpPr>
        <p:sp>
          <p:nvSpPr>
            <p:cNvPr name="Freeform 4" id="4"/>
            <p:cNvSpPr/>
            <p:nvPr/>
          </p:nvSpPr>
          <p:spPr>
            <a:xfrm flipH="false" flipV="false" rot="0">
              <a:off x="0" y="0"/>
              <a:ext cx="2429948" cy="902329"/>
            </a:xfrm>
            <a:custGeom>
              <a:avLst/>
              <a:gdLst/>
              <a:ahLst/>
              <a:cxnLst/>
              <a:rect r="r" b="b" t="t" l="l"/>
              <a:pathLst>
                <a:path h="902329" w="2429948">
                  <a:moveTo>
                    <a:pt x="0" y="0"/>
                  </a:moveTo>
                  <a:lnTo>
                    <a:pt x="2429948" y="0"/>
                  </a:lnTo>
                  <a:lnTo>
                    <a:pt x="2429948" y="902329"/>
                  </a:lnTo>
                  <a:lnTo>
                    <a:pt x="0" y="902329"/>
                  </a:lnTo>
                  <a:close/>
                </a:path>
              </a:pathLst>
            </a:custGeom>
            <a:solidFill>
              <a:srgbClr val="FFC466"/>
            </a:solidFill>
            <a:ln w="38100" cap="sq">
              <a:solidFill>
                <a:srgbClr val="000000"/>
              </a:solidFill>
              <a:prstDash val="solid"/>
              <a:miter/>
            </a:ln>
          </p:spPr>
        </p:sp>
        <p:sp>
          <p:nvSpPr>
            <p:cNvPr name="TextBox 5" id="5"/>
            <p:cNvSpPr txBox="true"/>
            <p:nvPr/>
          </p:nvSpPr>
          <p:spPr>
            <a:xfrm>
              <a:off x="0" y="-47625"/>
              <a:ext cx="2429948" cy="949954"/>
            </a:xfrm>
            <a:prstGeom prst="rect">
              <a:avLst/>
            </a:prstGeom>
          </p:spPr>
          <p:txBody>
            <a:bodyPr anchor="ctr" rtlCol="false" tIns="381000" lIns="381000" bIns="381000" rIns="381000"/>
            <a:lstStyle/>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Layout lưới 2×3: row = i // 3, col = i % 3</a:t>
              </a:r>
            </a:p>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Căn giữa toàn bộ lưới bằng cách tính total_width_row</a:t>
              </a:r>
            </a:p>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level_rects được cập nhật mỗi frame để đảm bảo phát hiện va chạm chính xác</a:t>
              </a:r>
            </a:p>
          </p:txBody>
        </p:sp>
      </p:grpSp>
      <p:sp>
        <p:nvSpPr>
          <p:cNvPr name="Freeform 6" id="6"/>
          <p:cNvSpPr/>
          <p:nvPr/>
        </p:nvSpPr>
        <p:spPr>
          <a:xfrm flipH="false" flipV="false" rot="0">
            <a:off x="8862639" y="1577788"/>
            <a:ext cx="8890344" cy="4678543"/>
          </a:xfrm>
          <a:custGeom>
            <a:avLst/>
            <a:gdLst/>
            <a:ahLst/>
            <a:cxnLst/>
            <a:rect r="r" b="b" t="t" l="l"/>
            <a:pathLst>
              <a:path h="4678543" w="8890344">
                <a:moveTo>
                  <a:pt x="0" y="0"/>
                </a:moveTo>
                <a:lnTo>
                  <a:pt x="8890343" y="0"/>
                </a:lnTo>
                <a:lnTo>
                  <a:pt x="8890343" y="4678544"/>
                </a:lnTo>
                <a:lnTo>
                  <a:pt x="0" y="4678544"/>
                </a:lnTo>
                <a:lnTo>
                  <a:pt x="0" y="0"/>
                </a:lnTo>
                <a:close/>
              </a:path>
            </a:pathLst>
          </a:custGeom>
          <a:blipFill>
            <a:blip r:embed="rId4"/>
            <a:stretch>
              <a:fillRect l="0" t="0" r="0" b="0"/>
            </a:stretch>
          </a:blipFill>
        </p:spPr>
      </p:sp>
      <p:sp>
        <p:nvSpPr>
          <p:cNvPr name="Freeform 7" id="7"/>
          <p:cNvSpPr/>
          <p:nvPr/>
        </p:nvSpPr>
        <p:spPr>
          <a:xfrm flipH="false" flipV="false" rot="0">
            <a:off x="423582" y="1577788"/>
            <a:ext cx="7783027" cy="7881547"/>
          </a:xfrm>
          <a:custGeom>
            <a:avLst/>
            <a:gdLst/>
            <a:ahLst/>
            <a:cxnLst/>
            <a:rect r="r" b="b" t="t" l="l"/>
            <a:pathLst>
              <a:path h="7881547" w="7783027">
                <a:moveTo>
                  <a:pt x="0" y="0"/>
                </a:moveTo>
                <a:lnTo>
                  <a:pt x="7783028" y="0"/>
                </a:lnTo>
                <a:lnTo>
                  <a:pt x="7783028" y="7881547"/>
                </a:lnTo>
                <a:lnTo>
                  <a:pt x="0" y="7881547"/>
                </a:lnTo>
                <a:lnTo>
                  <a:pt x="0" y="0"/>
                </a:lnTo>
                <a:close/>
              </a:path>
            </a:pathLst>
          </a:custGeom>
          <a:blipFill>
            <a:blip r:embed="rId5"/>
            <a:stretch>
              <a:fillRect l="0" t="0" r="0" b="0"/>
            </a:stretch>
          </a:blipFill>
        </p:spPr>
      </p:sp>
      <p:sp>
        <p:nvSpPr>
          <p:cNvPr name="TextBox 8" id="8"/>
          <p:cNvSpPr txBox="true"/>
          <p:nvPr/>
        </p:nvSpPr>
        <p:spPr>
          <a:xfrm rot="0">
            <a:off x="423582" y="133910"/>
            <a:ext cx="14196507" cy="1152525"/>
          </a:xfrm>
          <a:prstGeom prst="rect">
            <a:avLst/>
          </a:prstGeom>
        </p:spPr>
        <p:txBody>
          <a:bodyPr anchor="t" rtlCol="false" tIns="0" lIns="0" bIns="0" rIns="0">
            <a:spAutoFit/>
          </a:bodyPr>
          <a:lstStyle/>
          <a:p>
            <a:pPr algn="l">
              <a:lnSpc>
                <a:spcPts val="9015"/>
              </a:lnSpc>
              <a:spcBef>
                <a:spcPct val="0"/>
              </a:spcBef>
            </a:pPr>
            <a:r>
              <a:rPr lang="en-US" sz="7512">
                <a:solidFill>
                  <a:srgbClr val="EE4B4C"/>
                </a:solidFill>
                <a:latin typeface="Sansita"/>
                <a:ea typeface="Sansita"/>
                <a:cs typeface="Sansita"/>
                <a:sym typeface="Sansita"/>
              </a:rPr>
              <a:t>Module: Level Select Screen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5850755" y="6172048"/>
            <a:ext cx="2664364" cy="329412"/>
          </a:xfrm>
          <a:custGeom>
            <a:avLst/>
            <a:gdLst/>
            <a:ahLst/>
            <a:cxnLst/>
            <a:rect r="r" b="b" t="t" l="l"/>
            <a:pathLst>
              <a:path h="329412" w="2664364">
                <a:moveTo>
                  <a:pt x="0" y="0"/>
                </a:moveTo>
                <a:lnTo>
                  <a:pt x="2664364" y="0"/>
                </a:lnTo>
                <a:lnTo>
                  <a:pt x="2664364" y="329413"/>
                </a:lnTo>
                <a:lnTo>
                  <a:pt x="0" y="3294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0557" y="6172048"/>
            <a:ext cx="2664364" cy="329412"/>
          </a:xfrm>
          <a:custGeom>
            <a:avLst/>
            <a:gdLst/>
            <a:ahLst/>
            <a:cxnLst/>
            <a:rect r="r" b="b" t="t" l="l"/>
            <a:pathLst>
              <a:path h="329412" w="2664364">
                <a:moveTo>
                  <a:pt x="0" y="0"/>
                </a:moveTo>
                <a:lnTo>
                  <a:pt x="2664364" y="0"/>
                </a:lnTo>
                <a:lnTo>
                  <a:pt x="2664364" y="329413"/>
                </a:lnTo>
                <a:lnTo>
                  <a:pt x="0" y="3294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176095" y="6172048"/>
            <a:ext cx="2664364" cy="329412"/>
          </a:xfrm>
          <a:custGeom>
            <a:avLst/>
            <a:gdLst/>
            <a:ahLst/>
            <a:cxnLst/>
            <a:rect r="r" b="b" t="t" l="l"/>
            <a:pathLst>
              <a:path h="329412" w="2664364">
                <a:moveTo>
                  <a:pt x="0" y="0"/>
                </a:moveTo>
                <a:lnTo>
                  <a:pt x="2664364" y="0"/>
                </a:lnTo>
                <a:lnTo>
                  <a:pt x="2664364" y="329413"/>
                </a:lnTo>
                <a:lnTo>
                  <a:pt x="0" y="3294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971173" y="5929756"/>
            <a:ext cx="2664364" cy="329412"/>
          </a:xfrm>
          <a:custGeom>
            <a:avLst/>
            <a:gdLst/>
            <a:ahLst/>
            <a:cxnLst/>
            <a:rect r="r" b="b" t="t" l="l"/>
            <a:pathLst>
              <a:path h="329412" w="2664364">
                <a:moveTo>
                  <a:pt x="0" y="0"/>
                </a:moveTo>
                <a:lnTo>
                  <a:pt x="2664364" y="0"/>
                </a:lnTo>
                <a:lnTo>
                  <a:pt x="2664364" y="329412"/>
                </a:lnTo>
                <a:lnTo>
                  <a:pt x="0" y="3294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683797" y="6172048"/>
            <a:ext cx="2664364" cy="329412"/>
          </a:xfrm>
          <a:custGeom>
            <a:avLst/>
            <a:gdLst/>
            <a:ahLst/>
            <a:cxnLst/>
            <a:rect r="r" b="b" t="t" l="l"/>
            <a:pathLst>
              <a:path h="329412" w="2664364">
                <a:moveTo>
                  <a:pt x="0" y="0"/>
                </a:moveTo>
                <a:lnTo>
                  <a:pt x="2664364" y="0"/>
                </a:lnTo>
                <a:lnTo>
                  <a:pt x="2664364" y="329413"/>
                </a:lnTo>
                <a:lnTo>
                  <a:pt x="0" y="3294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527408" y="543657"/>
            <a:ext cx="9395663" cy="1654729"/>
          </a:xfrm>
          <a:custGeom>
            <a:avLst/>
            <a:gdLst/>
            <a:ahLst/>
            <a:cxnLst/>
            <a:rect r="r" b="b" t="t" l="l"/>
            <a:pathLst>
              <a:path h="1654729" w="9395663">
                <a:moveTo>
                  <a:pt x="0" y="0"/>
                </a:moveTo>
                <a:lnTo>
                  <a:pt x="9395662" y="0"/>
                </a:lnTo>
                <a:lnTo>
                  <a:pt x="9395662" y="1654728"/>
                </a:lnTo>
                <a:lnTo>
                  <a:pt x="0" y="1654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4542" y="8267897"/>
            <a:ext cx="1906526" cy="1980807"/>
          </a:xfrm>
          <a:custGeom>
            <a:avLst/>
            <a:gdLst/>
            <a:ahLst/>
            <a:cxnLst/>
            <a:rect r="r" b="b" t="t" l="l"/>
            <a:pathLst>
              <a:path h="1980807" w="1906526">
                <a:moveTo>
                  <a:pt x="0" y="0"/>
                </a:moveTo>
                <a:lnTo>
                  <a:pt x="1906526" y="0"/>
                </a:lnTo>
                <a:lnTo>
                  <a:pt x="1906526" y="1980806"/>
                </a:lnTo>
                <a:lnTo>
                  <a:pt x="0" y="1980806"/>
                </a:lnTo>
                <a:lnTo>
                  <a:pt x="0" y="0"/>
                </a:lnTo>
                <a:close/>
              </a:path>
            </a:pathLst>
          </a:custGeom>
          <a:blipFill>
            <a:blip r:embed="rId6"/>
            <a:stretch>
              <a:fillRect l="0" t="0" r="0" b="0"/>
            </a:stretch>
          </a:blipFill>
        </p:spPr>
      </p:sp>
      <p:sp>
        <p:nvSpPr>
          <p:cNvPr name="Freeform 9" id="9"/>
          <p:cNvSpPr/>
          <p:nvPr/>
        </p:nvSpPr>
        <p:spPr>
          <a:xfrm flipH="false" flipV="false" rot="0">
            <a:off x="15820372" y="0"/>
            <a:ext cx="1921680" cy="2333898"/>
          </a:xfrm>
          <a:custGeom>
            <a:avLst/>
            <a:gdLst/>
            <a:ahLst/>
            <a:cxnLst/>
            <a:rect r="r" b="b" t="t" l="l"/>
            <a:pathLst>
              <a:path h="2333898" w="1921680">
                <a:moveTo>
                  <a:pt x="0" y="0"/>
                </a:moveTo>
                <a:lnTo>
                  <a:pt x="1921680" y="0"/>
                </a:lnTo>
                <a:lnTo>
                  <a:pt x="1921680" y="2333898"/>
                </a:lnTo>
                <a:lnTo>
                  <a:pt x="0" y="23338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1961182">
            <a:off x="13046157" y="493170"/>
            <a:ext cx="802017" cy="1076533"/>
          </a:xfrm>
          <a:custGeom>
            <a:avLst/>
            <a:gdLst/>
            <a:ahLst/>
            <a:cxnLst/>
            <a:rect r="r" b="b" t="t" l="l"/>
            <a:pathLst>
              <a:path h="1076533" w="802017">
                <a:moveTo>
                  <a:pt x="0" y="0"/>
                </a:moveTo>
                <a:lnTo>
                  <a:pt x="802017" y="0"/>
                </a:lnTo>
                <a:lnTo>
                  <a:pt x="802017" y="1076533"/>
                </a:lnTo>
                <a:lnTo>
                  <a:pt x="0" y="1076533"/>
                </a:lnTo>
                <a:lnTo>
                  <a:pt x="0" y="0"/>
                </a:lnTo>
                <a:close/>
              </a:path>
            </a:pathLst>
          </a:custGeom>
          <a:blipFill>
            <a:blip r:embed="rId9"/>
            <a:stretch>
              <a:fillRect l="0" t="0" r="0" b="0"/>
            </a:stretch>
          </a:blipFill>
        </p:spPr>
      </p:sp>
      <p:grpSp>
        <p:nvGrpSpPr>
          <p:cNvPr name="Group 11" id="11"/>
          <p:cNvGrpSpPr/>
          <p:nvPr/>
        </p:nvGrpSpPr>
        <p:grpSpPr>
          <a:xfrm rot="0">
            <a:off x="1619150" y="2716119"/>
            <a:ext cx="2860004" cy="4797485"/>
            <a:chOff x="0" y="0"/>
            <a:chExt cx="3813339" cy="6396647"/>
          </a:xfrm>
        </p:grpSpPr>
        <p:grpSp>
          <p:nvGrpSpPr>
            <p:cNvPr name="Group 12" id="12"/>
            <p:cNvGrpSpPr/>
            <p:nvPr/>
          </p:nvGrpSpPr>
          <p:grpSpPr>
            <a:xfrm rot="0">
              <a:off x="0" y="0"/>
              <a:ext cx="3813339" cy="6396647"/>
              <a:chOff x="0" y="0"/>
              <a:chExt cx="1416480" cy="2376060"/>
            </a:xfrm>
          </p:grpSpPr>
          <p:sp>
            <p:nvSpPr>
              <p:cNvPr name="Freeform 13" id="13"/>
              <p:cNvSpPr/>
              <p:nvPr/>
            </p:nvSpPr>
            <p:spPr>
              <a:xfrm flipH="false" flipV="false" rot="0">
                <a:off x="0" y="0"/>
                <a:ext cx="1416480" cy="2376060"/>
              </a:xfrm>
              <a:custGeom>
                <a:avLst/>
                <a:gdLst/>
                <a:ahLst/>
                <a:cxnLst/>
                <a:rect r="r" b="b" t="t" l="l"/>
                <a:pathLst>
                  <a:path h="2376060" w="1416480">
                    <a:moveTo>
                      <a:pt x="72240" y="0"/>
                    </a:moveTo>
                    <a:lnTo>
                      <a:pt x="1344239" y="0"/>
                    </a:lnTo>
                    <a:cubicBezTo>
                      <a:pt x="1384137" y="0"/>
                      <a:pt x="1416480" y="32343"/>
                      <a:pt x="1416480" y="72240"/>
                    </a:cubicBezTo>
                    <a:lnTo>
                      <a:pt x="1416480" y="2303819"/>
                    </a:lnTo>
                    <a:cubicBezTo>
                      <a:pt x="1416480" y="2322979"/>
                      <a:pt x="1408869" y="2341353"/>
                      <a:pt x="1395321" y="2354901"/>
                    </a:cubicBezTo>
                    <a:cubicBezTo>
                      <a:pt x="1381773" y="2368449"/>
                      <a:pt x="1363399" y="2376060"/>
                      <a:pt x="1344239" y="2376060"/>
                    </a:cubicBezTo>
                    <a:lnTo>
                      <a:pt x="72240" y="2376060"/>
                    </a:lnTo>
                    <a:cubicBezTo>
                      <a:pt x="53081" y="2376060"/>
                      <a:pt x="34706" y="2368449"/>
                      <a:pt x="21159" y="2354901"/>
                    </a:cubicBezTo>
                    <a:cubicBezTo>
                      <a:pt x="7611" y="2341353"/>
                      <a:pt x="0" y="2322979"/>
                      <a:pt x="0" y="2303819"/>
                    </a:cubicBezTo>
                    <a:lnTo>
                      <a:pt x="0" y="72240"/>
                    </a:lnTo>
                    <a:cubicBezTo>
                      <a:pt x="0" y="53081"/>
                      <a:pt x="7611" y="34706"/>
                      <a:pt x="21159" y="21159"/>
                    </a:cubicBezTo>
                    <a:cubicBezTo>
                      <a:pt x="34706" y="7611"/>
                      <a:pt x="53081" y="0"/>
                      <a:pt x="72240" y="0"/>
                    </a:cubicBezTo>
                    <a:close/>
                  </a:path>
                </a:pathLst>
              </a:custGeom>
              <a:solidFill>
                <a:srgbClr val="FFFFFF"/>
              </a:solidFill>
              <a:ln w="38100" cap="rnd">
                <a:solidFill>
                  <a:srgbClr val="000000"/>
                </a:solidFill>
                <a:prstDash val="solid"/>
                <a:round/>
              </a:ln>
            </p:spPr>
          </p:sp>
          <p:sp>
            <p:nvSpPr>
              <p:cNvPr name="TextBox 14" id="14"/>
              <p:cNvSpPr txBox="true"/>
              <p:nvPr/>
            </p:nvSpPr>
            <p:spPr>
              <a:xfrm>
                <a:off x="0" y="-47625"/>
                <a:ext cx="1416480" cy="2423685"/>
              </a:xfrm>
              <a:prstGeom prst="rect">
                <a:avLst/>
              </a:prstGeom>
            </p:spPr>
            <p:txBody>
              <a:bodyPr anchor="ctr" rtlCol="false" tIns="50800" lIns="50800" bIns="50800" rIns="50800"/>
              <a:lstStyle/>
              <a:p>
                <a:pPr algn="ctr">
                  <a:lnSpc>
                    <a:spcPts val="3210"/>
                  </a:lnSpc>
                </a:pPr>
              </a:p>
            </p:txBody>
          </p:sp>
        </p:grpSp>
        <p:sp>
          <p:nvSpPr>
            <p:cNvPr name="Freeform 15" id="15"/>
            <p:cNvSpPr/>
            <p:nvPr/>
          </p:nvSpPr>
          <p:spPr>
            <a:xfrm flipH="false" flipV="false" rot="0">
              <a:off x="683075" y="385166"/>
              <a:ext cx="2286496" cy="3322998"/>
            </a:xfrm>
            <a:custGeom>
              <a:avLst/>
              <a:gdLst/>
              <a:ahLst/>
              <a:cxnLst/>
              <a:rect r="r" b="b" t="t" l="l"/>
              <a:pathLst>
                <a:path h="3322998" w="2286496">
                  <a:moveTo>
                    <a:pt x="0" y="0"/>
                  </a:moveTo>
                  <a:lnTo>
                    <a:pt x="2286496" y="0"/>
                  </a:lnTo>
                  <a:lnTo>
                    <a:pt x="2286496" y="3322998"/>
                  </a:lnTo>
                  <a:lnTo>
                    <a:pt x="0" y="3322998"/>
                  </a:lnTo>
                  <a:lnTo>
                    <a:pt x="0" y="0"/>
                  </a:lnTo>
                  <a:close/>
                </a:path>
              </a:pathLst>
            </a:custGeom>
            <a:blipFill>
              <a:blip r:embed="rId10"/>
              <a:stretch>
                <a:fillRect l="-1145" t="0" r="-1145" b="-19802"/>
              </a:stretch>
            </a:blipFill>
          </p:spPr>
        </p:sp>
        <p:sp>
          <p:nvSpPr>
            <p:cNvPr name="TextBox 16" id="16"/>
            <p:cNvSpPr txBox="true"/>
            <p:nvPr/>
          </p:nvSpPr>
          <p:spPr>
            <a:xfrm rot="0">
              <a:off x="191766" y="3851186"/>
              <a:ext cx="3240229" cy="468531"/>
            </a:xfrm>
            <a:prstGeom prst="rect">
              <a:avLst/>
            </a:prstGeom>
          </p:spPr>
          <p:txBody>
            <a:bodyPr anchor="t" rtlCol="false" tIns="0" lIns="0" bIns="0" rIns="0">
              <a:spAutoFit/>
            </a:bodyPr>
            <a:lstStyle/>
            <a:p>
              <a:pPr algn="ctr" marL="0" indent="0" lvl="1">
                <a:lnSpc>
                  <a:spcPts val="2938"/>
                </a:lnSpc>
                <a:spcBef>
                  <a:spcPct val="0"/>
                </a:spcBef>
              </a:pPr>
              <a:r>
                <a:rPr lang="en-US" sz="2098">
                  <a:solidFill>
                    <a:srgbClr val="01070A"/>
                  </a:solidFill>
                  <a:latin typeface="ไอติม"/>
                  <a:ea typeface="ไอติม"/>
                  <a:cs typeface="ไอติม"/>
                  <a:sym typeface="ไอติม"/>
                </a:rPr>
                <a:t>Phạm Như Quỳnh</a:t>
              </a:r>
            </a:p>
          </p:txBody>
        </p:sp>
        <p:sp>
          <p:nvSpPr>
            <p:cNvPr name="TextBox 17" id="17"/>
            <p:cNvSpPr txBox="true"/>
            <p:nvPr/>
          </p:nvSpPr>
          <p:spPr>
            <a:xfrm rot="0">
              <a:off x="254504" y="5033180"/>
              <a:ext cx="3301772" cy="487286"/>
            </a:xfrm>
            <a:prstGeom prst="rect">
              <a:avLst/>
            </a:prstGeom>
          </p:spPr>
          <p:txBody>
            <a:bodyPr anchor="t" rtlCol="false" tIns="0" lIns="0" bIns="0" rIns="0">
              <a:spAutoFit/>
            </a:bodyPr>
            <a:lstStyle/>
            <a:p>
              <a:pPr algn="ctr">
                <a:lnSpc>
                  <a:spcPts val="3066"/>
                </a:lnSpc>
              </a:pPr>
              <a:r>
                <a:rPr lang="en-US" sz="2190">
                  <a:solidFill>
                    <a:srgbClr val="01070A"/>
                  </a:solidFill>
                  <a:latin typeface="Itim"/>
                  <a:ea typeface="Itim"/>
                  <a:cs typeface="Itim"/>
                  <a:sym typeface="Itim"/>
                </a:rPr>
                <a:t>Tui cấm bà vậy nha!!!</a:t>
              </a:r>
            </a:p>
          </p:txBody>
        </p:sp>
      </p:grpSp>
      <p:grpSp>
        <p:nvGrpSpPr>
          <p:cNvPr name="Group 18" id="18"/>
          <p:cNvGrpSpPr/>
          <p:nvPr/>
        </p:nvGrpSpPr>
        <p:grpSpPr>
          <a:xfrm rot="0">
            <a:off x="13722077" y="2716119"/>
            <a:ext cx="3109250" cy="5139216"/>
            <a:chOff x="0" y="0"/>
            <a:chExt cx="4145667" cy="6852289"/>
          </a:xfrm>
        </p:grpSpPr>
        <p:grpSp>
          <p:nvGrpSpPr>
            <p:cNvPr name="Group 19" id="19"/>
            <p:cNvGrpSpPr/>
            <p:nvPr/>
          </p:nvGrpSpPr>
          <p:grpSpPr>
            <a:xfrm rot="0">
              <a:off x="0" y="0"/>
              <a:ext cx="4145667" cy="6852289"/>
              <a:chOff x="0" y="0"/>
              <a:chExt cx="1415529" cy="2339700"/>
            </a:xfrm>
          </p:grpSpPr>
          <p:sp>
            <p:nvSpPr>
              <p:cNvPr name="Freeform 20" id="20"/>
              <p:cNvSpPr/>
              <p:nvPr/>
            </p:nvSpPr>
            <p:spPr>
              <a:xfrm flipH="false" flipV="false" rot="0">
                <a:off x="0" y="0"/>
                <a:ext cx="1415529" cy="2339700"/>
              </a:xfrm>
              <a:custGeom>
                <a:avLst/>
                <a:gdLst/>
                <a:ahLst/>
                <a:cxnLst/>
                <a:rect r="r" b="b" t="t" l="l"/>
                <a:pathLst>
                  <a:path h="2339700" w="1415529">
                    <a:moveTo>
                      <a:pt x="77189" y="0"/>
                    </a:moveTo>
                    <a:lnTo>
                      <a:pt x="1338340" y="0"/>
                    </a:lnTo>
                    <a:cubicBezTo>
                      <a:pt x="1380971" y="0"/>
                      <a:pt x="1415529" y="34559"/>
                      <a:pt x="1415529" y="77189"/>
                    </a:cubicBezTo>
                    <a:lnTo>
                      <a:pt x="1415529" y="2262511"/>
                    </a:lnTo>
                    <a:cubicBezTo>
                      <a:pt x="1415529" y="2282983"/>
                      <a:pt x="1407397" y="2302616"/>
                      <a:pt x="1392921" y="2317092"/>
                    </a:cubicBezTo>
                    <a:cubicBezTo>
                      <a:pt x="1378446" y="2331567"/>
                      <a:pt x="1358812" y="2339700"/>
                      <a:pt x="1338340" y="2339700"/>
                    </a:cubicBezTo>
                    <a:lnTo>
                      <a:pt x="77189" y="2339700"/>
                    </a:lnTo>
                    <a:cubicBezTo>
                      <a:pt x="56717" y="2339700"/>
                      <a:pt x="37084" y="2331567"/>
                      <a:pt x="22608" y="2317092"/>
                    </a:cubicBezTo>
                    <a:cubicBezTo>
                      <a:pt x="8132" y="2302616"/>
                      <a:pt x="0" y="2282983"/>
                      <a:pt x="0" y="2262511"/>
                    </a:cubicBezTo>
                    <a:lnTo>
                      <a:pt x="0" y="77189"/>
                    </a:lnTo>
                    <a:cubicBezTo>
                      <a:pt x="0" y="34559"/>
                      <a:pt x="34559" y="0"/>
                      <a:pt x="77189" y="0"/>
                    </a:cubicBezTo>
                    <a:close/>
                  </a:path>
                </a:pathLst>
              </a:custGeom>
              <a:solidFill>
                <a:srgbClr val="FFFFFF"/>
              </a:solidFill>
              <a:ln w="38100" cap="rnd">
                <a:solidFill>
                  <a:srgbClr val="000000"/>
                </a:solidFill>
                <a:prstDash val="solid"/>
                <a:round/>
              </a:ln>
            </p:spPr>
          </p:sp>
          <p:sp>
            <p:nvSpPr>
              <p:cNvPr name="TextBox 21" id="21"/>
              <p:cNvSpPr txBox="true"/>
              <p:nvPr/>
            </p:nvSpPr>
            <p:spPr>
              <a:xfrm>
                <a:off x="0" y="-47625"/>
                <a:ext cx="1415529" cy="2387325"/>
              </a:xfrm>
              <a:prstGeom prst="rect">
                <a:avLst/>
              </a:prstGeom>
            </p:spPr>
            <p:txBody>
              <a:bodyPr anchor="ctr" rtlCol="false" tIns="47575" lIns="47575" bIns="47575" rIns="47575"/>
              <a:lstStyle/>
              <a:p>
                <a:pPr algn="ctr">
                  <a:lnSpc>
                    <a:spcPts val="3210"/>
                  </a:lnSpc>
                </a:pPr>
              </a:p>
            </p:txBody>
          </p:sp>
        </p:grpSp>
        <p:sp>
          <p:nvSpPr>
            <p:cNvPr name="Freeform 22" id="22"/>
            <p:cNvSpPr/>
            <p:nvPr/>
          </p:nvSpPr>
          <p:spPr>
            <a:xfrm flipH="false" flipV="false" rot="0">
              <a:off x="459009" y="70432"/>
              <a:ext cx="3337438" cy="4099207"/>
            </a:xfrm>
            <a:custGeom>
              <a:avLst/>
              <a:gdLst/>
              <a:ahLst/>
              <a:cxnLst/>
              <a:rect r="r" b="b" t="t" l="l"/>
              <a:pathLst>
                <a:path h="4099207" w="3337438">
                  <a:moveTo>
                    <a:pt x="0" y="0"/>
                  </a:moveTo>
                  <a:lnTo>
                    <a:pt x="3337438" y="0"/>
                  </a:lnTo>
                  <a:lnTo>
                    <a:pt x="3337438" y="4099207"/>
                  </a:lnTo>
                  <a:lnTo>
                    <a:pt x="0" y="4099207"/>
                  </a:lnTo>
                  <a:lnTo>
                    <a:pt x="0" y="0"/>
                  </a:lnTo>
                  <a:close/>
                </a:path>
              </a:pathLst>
            </a:custGeom>
            <a:blipFill>
              <a:blip r:embed="rId11"/>
              <a:stretch>
                <a:fillRect l="0" t="0" r="0" b="0"/>
              </a:stretch>
            </a:blipFill>
          </p:spPr>
        </p:sp>
        <p:sp>
          <p:nvSpPr>
            <p:cNvPr name="TextBox 23" id="23"/>
            <p:cNvSpPr txBox="true"/>
            <p:nvPr/>
          </p:nvSpPr>
          <p:spPr>
            <a:xfrm rot="0">
              <a:off x="310345" y="4168574"/>
              <a:ext cx="3524976" cy="505520"/>
            </a:xfrm>
            <a:prstGeom prst="rect">
              <a:avLst/>
            </a:prstGeom>
          </p:spPr>
          <p:txBody>
            <a:bodyPr anchor="t" rtlCol="false" tIns="0" lIns="0" bIns="0" rIns="0">
              <a:spAutoFit/>
            </a:bodyPr>
            <a:lstStyle/>
            <a:p>
              <a:pPr algn="ctr" marL="0" indent="0" lvl="1">
                <a:lnSpc>
                  <a:spcPts val="3196"/>
                </a:lnSpc>
                <a:spcBef>
                  <a:spcPct val="0"/>
                </a:spcBef>
              </a:pPr>
              <a:r>
                <a:rPr lang="en-US" sz="2283">
                  <a:solidFill>
                    <a:srgbClr val="01070A"/>
                  </a:solidFill>
                  <a:latin typeface="ไอติม"/>
                  <a:ea typeface="ไอติม"/>
                  <a:cs typeface="ไอติม"/>
                  <a:sym typeface="ไอติม"/>
                </a:rPr>
                <a:t>Mai Hữu Thiện</a:t>
              </a:r>
            </a:p>
          </p:txBody>
        </p:sp>
        <p:sp>
          <p:nvSpPr>
            <p:cNvPr name="TextBox 24" id="24"/>
            <p:cNvSpPr txBox="true"/>
            <p:nvPr/>
          </p:nvSpPr>
          <p:spPr>
            <a:xfrm rot="0">
              <a:off x="216496" y="5363662"/>
              <a:ext cx="3822463" cy="535447"/>
            </a:xfrm>
            <a:prstGeom prst="rect">
              <a:avLst/>
            </a:prstGeom>
          </p:spPr>
          <p:txBody>
            <a:bodyPr anchor="t" rtlCol="false" tIns="0" lIns="0" bIns="0" rIns="0">
              <a:spAutoFit/>
            </a:bodyPr>
            <a:lstStyle/>
            <a:p>
              <a:pPr algn="ctr">
                <a:lnSpc>
                  <a:spcPts val="3336"/>
                </a:lnSpc>
              </a:pPr>
              <a:r>
                <a:rPr lang="en-US" sz="2383">
                  <a:solidFill>
                    <a:srgbClr val="01070A"/>
                  </a:solidFill>
                  <a:latin typeface="Itim"/>
                  <a:ea typeface="Itim"/>
                  <a:cs typeface="Itim"/>
                  <a:sym typeface="Itim"/>
                </a:rPr>
                <a:t>Hỏng biết nói gì trơn.. </a:t>
              </a:r>
            </a:p>
          </p:txBody>
        </p:sp>
      </p:grpSp>
      <p:grpSp>
        <p:nvGrpSpPr>
          <p:cNvPr name="Group 25" id="25"/>
          <p:cNvGrpSpPr/>
          <p:nvPr/>
        </p:nvGrpSpPr>
        <p:grpSpPr>
          <a:xfrm rot="0">
            <a:off x="7502628" y="2716119"/>
            <a:ext cx="3049379" cy="5040256"/>
            <a:chOff x="0" y="0"/>
            <a:chExt cx="4065839" cy="6720342"/>
          </a:xfrm>
        </p:grpSpPr>
        <p:grpSp>
          <p:nvGrpSpPr>
            <p:cNvPr name="Group 26" id="26"/>
            <p:cNvGrpSpPr/>
            <p:nvPr/>
          </p:nvGrpSpPr>
          <p:grpSpPr>
            <a:xfrm rot="0">
              <a:off x="0" y="0"/>
              <a:ext cx="4065839" cy="6720342"/>
              <a:chOff x="0" y="0"/>
              <a:chExt cx="1415529" cy="2339700"/>
            </a:xfrm>
          </p:grpSpPr>
          <p:sp>
            <p:nvSpPr>
              <p:cNvPr name="Freeform 27" id="27"/>
              <p:cNvSpPr/>
              <p:nvPr/>
            </p:nvSpPr>
            <p:spPr>
              <a:xfrm flipH="false" flipV="false" rot="0">
                <a:off x="0" y="0"/>
                <a:ext cx="1415529" cy="2339700"/>
              </a:xfrm>
              <a:custGeom>
                <a:avLst/>
                <a:gdLst/>
                <a:ahLst/>
                <a:cxnLst/>
                <a:rect r="r" b="b" t="t" l="l"/>
                <a:pathLst>
                  <a:path h="2339700" w="1415529">
                    <a:moveTo>
                      <a:pt x="77189" y="0"/>
                    </a:moveTo>
                    <a:lnTo>
                      <a:pt x="1338340" y="0"/>
                    </a:lnTo>
                    <a:cubicBezTo>
                      <a:pt x="1380971" y="0"/>
                      <a:pt x="1415529" y="34559"/>
                      <a:pt x="1415529" y="77189"/>
                    </a:cubicBezTo>
                    <a:lnTo>
                      <a:pt x="1415529" y="2262511"/>
                    </a:lnTo>
                    <a:cubicBezTo>
                      <a:pt x="1415529" y="2282983"/>
                      <a:pt x="1407397" y="2302616"/>
                      <a:pt x="1392921" y="2317092"/>
                    </a:cubicBezTo>
                    <a:cubicBezTo>
                      <a:pt x="1378446" y="2331567"/>
                      <a:pt x="1358812" y="2339700"/>
                      <a:pt x="1338340" y="2339700"/>
                    </a:cubicBezTo>
                    <a:lnTo>
                      <a:pt x="77189" y="2339700"/>
                    </a:lnTo>
                    <a:cubicBezTo>
                      <a:pt x="56717" y="2339700"/>
                      <a:pt x="37084" y="2331567"/>
                      <a:pt x="22608" y="2317092"/>
                    </a:cubicBezTo>
                    <a:cubicBezTo>
                      <a:pt x="8132" y="2302616"/>
                      <a:pt x="0" y="2282983"/>
                      <a:pt x="0" y="2262511"/>
                    </a:cubicBezTo>
                    <a:lnTo>
                      <a:pt x="0" y="77189"/>
                    </a:lnTo>
                    <a:cubicBezTo>
                      <a:pt x="0" y="34559"/>
                      <a:pt x="34559" y="0"/>
                      <a:pt x="77189" y="0"/>
                    </a:cubicBezTo>
                    <a:close/>
                  </a:path>
                </a:pathLst>
              </a:custGeom>
              <a:solidFill>
                <a:srgbClr val="FFFFFF"/>
              </a:solidFill>
              <a:ln w="38100" cap="rnd">
                <a:solidFill>
                  <a:srgbClr val="000000"/>
                </a:solidFill>
                <a:prstDash val="solid"/>
                <a:round/>
              </a:ln>
            </p:spPr>
          </p:sp>
          <p:sp>
            <p:nvSpPr>
              <p:cNvPr name="TextBox 28" id="28"/>
              <p:cNvSpPr txBox="true"/>
              <p:nvPr/>
            </p:nvSpPr>
            <p:spPr>
              <a:xfrm>
                <a:off x="0" y="-47625"/>
                <a:ext cx="1415529" cy="2387325"/>
              </a:xfrm>
              <a:prstGeom prst="rect">
                <a:avLst/>
              </a:prstGeom>
            </p:spPr>
            <p:txBody>
              <a:bodyPr anchor="ctr" rtlCol="false" tIns="47575" lIns="47575" bIns="47575" rIns="47575"/>
              <a:lstStyle/>
              <a:p>
                <a:pPr algn="ctr">
                  <a:lnSpc>
                    <a:spcPts val="3210"/>
                  </a:lnSpc>
                </a:pPr>
              </a:p>
            </p:txBody>
          </p:sp>
        </p:grpSp>
        <p:sp>
          <p:nvSpPr>
            <p:cNvPr name="Freeform 29" id="29"/>
            <p:cNvSpPr/>
            <p:nvPr/>
          </p:nvSpPr>
          <p:spPr>
            <a:xfrm flipH="false" flipV="false" rot="0">
              <a:off x="260056" y="222307"/>
              <a:ext cx="3423327" cy="3561328"/>
            </a:xfrm>
            <a:custGeom>
              <a:avLst/>
              <a:gdLst/>
              <a:ahLst/>
              <a:cxnLst/>
              <a:rect r="r" b="b" t="t" l="l"/>
              <a:pathLst>
                <a:path h="3561328" w="3423327">
                  <a:moveTo>
                    <a:pt x="0" y="0"/>
                  </a:moveTo>
                  <a:lnTo>
                    <a:pt x="3423326" y="0"/>
                  </a:lnTo>
                  <a:lnTo>
                    <a:pt x="3423326" y="3561328"/>
                  </a:lnTo>
                  <a:lnTo>
                    <a:pt x="0" y="3561328"/>
                  </a:lnTo>
                  <a:lnTo>
                    <a:pt x="0" y="0"/>
                  </a:lnTo>
                  <a:close/>
                </a:path>
              </a:pathLst>
            </a:custGeom>
            <a:blipFill>
              <a:blip r:embed="rId12"/>
              <a:stretch>
                <a:fillRect l="0" t="0" r="0" b="0"/>
              </a:stretch>
            </a:blipFill>
          </p:spPr>
        </p:sp>
        <p:sp>
          <p:nvSpPr>
            <p:cNvPr name="TextBox 30" id="30"/>
            <p:cNvSpPr txBox="true"/>
            <p:nvPr/>
          </p:nvSpPr>
          <p:spPr>
            <a:xfrm rot="0">
              <a:off x="131743" y="3939418"/>
              <a:ext cx="3457100" cy="496703"/>
            </a:xfrm>
            <a:prstGeom prst="rect">
              <a:avLst/>
            </a:prstGeom>
          </p:spPr>
          <p:txBody>
            <a:bodyPr anchor="t" rtlCol="false" tIns="0" lIns="0" bIns="0" rIns="0">
              <a:spAutoFit/>
            </a:bodyPr>
            <a:lstStyle/>
            <a:p>
              <a:pPr algn="ctr" marL="0" indent="0" lvl="1">
                <a:lnSpc>
                  <a:spcPts val="3134"/>
                </a:lnSpc>
                <a:spcBef>
                  <a:spcPct val="0"/>
                </a:spcBef>
              </a:pPr>
              <a:r>
                <a:rPr lang="en-US" sz="2239">
                  <a:solidFill>
                    <a:srgbClr val="01070A"/>
                  </a:solidFill>
                  <a:latin typeface="ไอติม"/>
                  <a:ea typeface="ไอติม"/>
                  <a:cs typeface="ไอติม"/>
                  <a:sym typeface="ไอติม"/>
                </a:rPr>
                <a:t>Lê Thị Thu Nguyệt</a:t>
              </a:r>
            </a:p>
          </p:txBody>
        </p:sp>
        <p:sp>
          <p:nvSpPr>
            <p:cNvPr name="TextBox 31" id="31"/>
            <p:cNvSpPr txBox="true"/>
            <p:nvPr/>
          </p:nvSpPr>
          <p:spPr>
            <a:xfrm rot="0">
              <a:off x="412202" y="5200523"/>
              <a:ext cx="3288555" cy="516712"/>
            </a:xfrm>
            <a:prstGeom prst="rect">
              <a:avLst/>
            </a:prstGeom>
          </p:spPr>
          <p:txBody>
            <a:bodyPr anchor="t" rtlCol="false" tIns="0" lIns="0" bIns="0" rIns="0">
              <a:spAutoFit/>
            </a:bodyPr>
            <a:lstStyle/>
            <a:p>
              <a:pPr algn="ctr">
                <a:lnSpc>
                  <a:spcPts val="3272"/>
                </a:lnSpc>
              </a:pPr>
              <a:r>
                <a:rPr lang="en-US" sz="2337">
                  <a:solidFill>
                    <a:srgbClr val="01070A"/>
                  </a:solidFill>
                  <a:latin typeface="Itim"/>
                  <a:ea typeface="Itim"/>
                  <a:cs typeface="Itim"/>
                  <a:sym typeface="Itim"/>
                </a:rPr>
                <a:t>Tui xinh hông bà???</a:t>
              </a:r>
            </a:p>
          </p:txBody>
        </p:sp>
      </p:grpSp>
      <p:grpSp>
        <p:nvGrpSpPr>
          <p:cNvPr name="Group 32" id="32"/>
          <p:cNvGrpSpPr/>
          <p:nvPr/>
        </p:nvGrpSpPr>
        <p:grpSpPr>
          <a:xfrm rot="0">
            <a:off x="4466374" y="4753724"/>
            <a:ext cx="3007623" cy="5048494"/>
            <a:chOff x="0" y="0"/>
            <a:chExt cx="4010164" cy="6731325"/>
          </a:xfrm>
        </p:grpSpPr>
        <p:grpSp>
          <p:nvGrpSpPr>
            <p:cNvPr name="Group 33" id="33"/>
            <p:cNvGrpSpPr/>
            <p:nvPr/>
          </p:nvGrpSpPr>
          <p:grpSpPr>
            <a:xfrm rot="0">
              <a:off x="0" y="0"/>
              <a:ext cx="4010164" cy="6731325"/>
              <a:chOff x="0" y="0"/>
              <a:chExt cx="1415529" cy="2376060"/>
            </a:xfrm>
          </p:grpSpPr>
          <p:sp>
            <p:nvSpPr>
              <p:cNvPr name="Freeform 34" id="34"/>
              <p:cNvSpPr/>
              <p:nvPr/>
            </p:nvSpPr>
            <p:spPr>
              <a:xfrm flipH="false" flipV="false" rot="0">
                <a:off x="0" y="0"/>
                <a:ext cx="1415529" cy="2376060"/>
              </a:xfrm>
              <a:custGeom>
                <a:avLst/>
                <a:gdLst/>
                <a:ahLst/>
                <a:cxnLst/>
                <a:rect r="r" b="b" t="t" l="l"/>
                <a:pathLst>
                  <a:path h="2376060" w="1415529">
                    <a:moveTo>
                      <a:pt x="72289" y="0"/>
                    </a:moveTo>
                    <a:lnTo>
                      <a:pt x="1343240" y="0"/>
                    </a:lnTo>
                    <a:cubicBezTo>
                      <a:pt x="1383165" y="0"/>
                      <a:pt x="1415529" y="32365"/>
                      <a:pt x="1415529" y="72289"/>
                    </a:cubicBezTo>
                    <a:lnTo>
                      <a:pt x="1415529" y="2303771"/>
                    </a:lnTo>
                    <a:cubicBezTo>
                      <a:pt x="1415529" y="2343695"/>
                      <a:pt x="1383165" y="2376060"/>
                      <a:pt x="1343240" y="2376060"/>
                    </a:cubicBezTo>
                    <a:lnTo>
                      <a:pt x="72289" y="2376060"/>
                    </a:lnTo>
                    <a:cubicBezTo>
                      <a:pt x="53117" y="2376060"/>
                      <a:pt x="34730" y="2368443"/>
                      <a:pt x="21173" y="2354887"/>
                    </a:cubicBezTo>
                    <a:cubicBezTo>
                      <a:pt x="7616" y="2341330"/>
                      <a:pt x="0" y="2322943"/>
                      <a:pt x="0" y="2303771"/>
                    </a:cubicBezTo>
                    <a:lnTo>
                      <a:pt x="0" y="72289"/>
                    </a:lnTo>
                    <a:cubicBezTo>
                      <a:pt x="0" y="53117"/>
                      <a:pt x="7616" y="34730"/>
                      <a:pt x="21173" y="21173"/>
                    </a:cubicBezTo>
                    <a:cubicBezTo>
                      <a:pt x="34730" y="7616"/>
                      <a:pt x="53117" y="0"/>
                      <a:pt x="72289" y="0"/>
                    </a:cubicBezTo>
                    <a:close/>
                  </a:path>
                </a:pathLst>
              </a:custGeom>
              <a:solidFill>
                <a:srgbClr val="FFFFFF"/>
              </a:solidFill>
              <a:ln w="38100" cap="rnd">
                <a:solidFill>
                  <a:srgbClr val="000000"/>
                </a:solidFill>
                <a:prstDash val="solid"/>
                <a:round/>
              </a:ln>
            </p:spPr>
          </p:sp>
          <p:sp>
            <p:nvSpPr>
              <p:cNvPr name="TextBox 35" id="35"/>
              <p:cNvSpPr txBox="true"/>
              <p:nvPr/>
            </p:nvSpPr>
            <p:spPr>
              <a:xfrm>
                <a:off x="0" y="-47625"/>
                <a:ext cx="1415529" cy="2423685"/>
              </a:xfrm>
              <a:prstGeom prst="rect">
                <a:avLst/>
              </a:prstGeom>
            </p:spPr>
            <p:txBody>
              <a:bodyPr anchor="ctr" rtlCol="false" tIns="50800" lIns="50800" bIns="50800" rIns="50800"/>
              <a:lstStyle/>
              <a:p>
                <a:pPr algn="ctr">
                  <a:lnSpc>
                    <a:spcPts val="3210"/>
                  </a:lnSpc>
                </a:pPr>
              </a:p>
            </p:txBody>
          </p:sp>
        </p:grpSp>
        <p:sp>
          <p:nvSpPr>
            <p:cNvPr name="Freeform 36" id="36"/>
            <p:cNvSpPr/>
            <p:nvPr/>
          </p:nvSpPr>
          <p:spPr>
            <a:xfrm flipH="false" flipV="false" rot="0">
              <a:off x="151498" y="351924"/>
              <a:ext cx="3573735" cy="3550255"/>
            </a:xfrm>
            <a:custGeom>
              <a:avLst/>
              <a:gdLst/>
              <a:ahLst/>
              <a:cxnLst/>
              <a:rect r="r" b="b" t="t" l="l"/>
              <a:pathLst>
                <a:path h="3550255" w="3573735">
                  <a:moveTo>
                    <a:pt x="0" y="0"/>
                  </a:moveTo>
                  <a:lnTo>
                    <a:pt x="3573735" y="0"/>
                  </a:lnTo>
                  <a:lnTo>
                    <a:pt x="3573735" y="3550254"/>
                  </a:lnTo>
                  <a:lnTo>
                    <a:pt x="0" y="35502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7" id="37"/>
            <p:cNvSpPr txBox="true"/>
            <p:nvPr/>
          </p:nvSpPr>
          <p:spPr>
            <a:xfrm rot="0">
              <a:off x="233485" y="4055175"/>
              <a:ext cx="3409760" cy="490554"/>
            </a:xfrm>
            <a:prstGeom prst="rect">
              <a:avLst/>
            </a:prstGeom>
          </p:spPr>
          <p:txBody>
            <a:bodyPr anchor="t" rtlCol="false" tIns="0" lIns="0" bIns="0" rIns="0">
              <a:spAutoFit/>
            </a:bodyPr>
            <a:lstStyle/>
            <a:p>
              <a:pPr algn="ctr" marL="0" indent="0" lvl="1">
                <a:lnSpc>
                  <a:spcPts val="3092"/>
                </a:lnSpc>
                <a:spcBef>
                  <a:spcPct val="0"/>
                </a:spcBef>
              </a:pPr>
              <a:r>
                <a:rPr lang="en-US" sz="2208">
                  <a:solidFill>
                    <a:srgbClr val="01070A"/>
                  </a:solidFill>
                  <a:latin typeface="ไอติม"/>
                  <a:ea typeface="ไอติม"/>
                  <a:cs typeface="ไอติม"/>
                  <a:sym typeface="ไอติม"/>
                </a:rPr>
                <a:t>Bùi Thị Hồng Dung</a:t>
              </a:r>
            </a:p>
          </p:txBody>
        </p:sp>
        <p:sp>
          <p:nvSpPr>
            <p:cNvPr name="TextBox 38" id="38"/>
            <p:cNvSpPr txBox="true"/>
            <p:nvPr/>
          </p:nvSpPr>
          <p:spPr>
            <a:xfrm rot="0">
              <a:off x="611127" y="5285238"/>
              <a:ext cx="2859543" cy="519814"/>
            </a:xfrm>
            <a:prstGeom prst="rect">
              <a:avLst/>
            </a:prstGeom>
          </p:spPr>
          <p:txBody>
            <a:bodyPr anchor="t" rtlCol="false" tIns="0" lIns="0" bIns="0" rIns="0">
              <a:spAutoFit/>
            </a:bodyPr>
            <a:lstStyle/>
            <a:p>
              <a:pPr algn="ctr">
                <a:lnSpc>
                  <a:spcPts val="3227"/>
                </a:lnSpc>
              </a:pPr>
              <a:r>
                <a:rPr lang="en-US" sz="2305">
                  <a:solidFill>
                    <a:srgbClr val="01070A"/>
                  </a:solidFill>
                  <a:latin typeface="Itim"/>
                  <a:ea typeface="Itim"/>
                  <a:cs typeface="Itim"/>
                  <a:sym typeface="Itim"/>
                </a:rPr>
                <a:t>Cái gì vậy chời!!!! </a:t>
              </a:r>
            </a:p>
          </p:txBody>
        </p:sp>
      </p:grpSp>
      <p:grpSp>
        <p:nvGrpSpPr>
          <p:cNvPr name="Group 39" id="39"/>
          <p:cNvGrpSpPr/>
          <p:nvPr/>
        </p:nvGrpSpPr>
        <p:grpSpPr>
          <a:xfrm rot="0">
            <a:off x="10580638" y="4664725"/>
            <a:ext cx="3141439" cy="5137492"/>
            <a:chOff x="0" y="0"/>
            <a:chExt cx="4188586" cy="6849989"/>
          </a:xfrm>
        </p:grpSpPr>
        <p:grpSp>
          <p:nvGrpSpPr>
            <p:cNvPr name="Group 40" id="40"/>
            <p:cNvGrpSpPr/>
            <p:nvPr/>
          </p:nvGrpSpPr>
          <p:grpSpPr>
            <a:xfrm rot="0">
              <a:off x="0" y="0"/>
              <a:ext cx="4188586" cy="6849989"/>
              <a:chOff x="0" y="0"/>
              <a:chExt cx="1415529" cy="2314949"/>
            </a:xfrm>
          </p:grpSpPr>
          <p:sp>
            <p:nvSpPr>
              <p:cNvPr name="Freeform 41" id="41"/>
              <p:cNvSpPr/>
              <p:nvPr/>
            </p:nvSpPr>
            <p:spPr>
              <a:xfrm flipH="false" flipV="false" rot="0">
                <a:off x="0" y="0"/>
                <a:ext cx="1415529" cy="2314949"/>
              </a:xfrm>
              <a:custGeom>
                <a:avLst/>
                <a:gdLst/>
                <a:ahLst/>
                <a:cxnLst/>
                <a:rect r="r" b="b" t="t" l="l"/>
                <a:pathLst>
                  <a:path h="2314949" w="1415529">
                    <a:moveTo>
                      <a:pt x="76398" y="0"/>
                    </a:moveTo>
                    <a:lnTo>
                      <a:pt x="1339131" y="0"/>
                    </a:lnTo>
                    <a:cubicBezTo>
                      <a:pt x="1381325" y="0"/>
                      <a:pt x="1415529" y="34205"/>
                      <a:pt x="1415529" y="76398"/>
                    </a:cubicBezTo>
                    <a:lnTo>
                      <a:pt x="1415529" y="2238551"/>
                    </a:lnTo>
                    <a:cubicBezTo>
                      <a:pt x="1415529" y="2258813"/>
                      <a:pt x="1407480" y="2278245"/>
                      <a:pt x="1393153" y="2292572"/>
                    </a:cubicBezTo>
                    <a:cubicBezTo>
                      <a:pt x="1378826" y="2306899"/>
                      <a:pt x="1359393" y="2314949"/>
                      <a:pt x="1339131" y="2314949"/>
                    </a:cubicBezTo>
                    <a:lnTo>
                      <a:pt x="76398" y="2314949"/>
                    </a:lnTo>
                    <a:cubicBezTo>
                      <a:pt x="56136" y="2314949"/>
                      <a:pt x="36704" y="2306899"/>
                      <a:pt x="22376" y="2292572"/>
                    </a:cubicBezTo>
                    <a:cubicBezTo>
                      <a:pt x="8049" y="2278245"/>
                      <a:pt x="0" y="2258813"/>
                      <a:pt x="0" y="2238551"/>
                    </a:cubicBezTo>
                    <a:lnTo>
                      <a:pt x="0" y="76398"/>
                    </a:lnTo>
                    <a:cubicBezTo>
                      <a:pt x="0" y="56136"/>
                      <a:pt x="8049" y="36704"/>
                      <a:pt x="22376" y="22376"/>
                    </a:cubicBezTo>
                    <a:cubicBezTo>
                      <a:pt x="36704" y="8049"/>
                      <a:pt x="56136" y="0"/>
                      <a:pt x="76398" y="0"/>
                    </a:cubicBezTo>
                    <a:close/>
                  </a:path>
                </a:pathLst>
              </a:custGeom>
              <a:solidFill>
                <a:srgbClr val="FFFFFF"/>
              </a:solidFill>
              <a:ln w="38100" cap="rnd">
                <a:solidFill>
                  <a:srgbClr val="000000"/>
                </a:solidFill>
                <a:prstDash val="solid"/>
                <a:round/>
              </a:ln>
            </p:spPr>
          </p:sp>
          <p:sp>
            <p:nvSpPr>
              <p:cNvPr name="TextBox 42" id="42"/>
              <p:cNvSpPr txBox="true"/>
              <p:nvPr/>
            </p:nvSpPr>
            <p:spPr>
              <a:xfrm>
                <a:off x="0" y="-47625"/>
                <a:ext cx="1415529" cy="2362574"/>
              </a:xfrm>
              <a:prstGeom prst="rect">
                <a:avLst/>
              </a:prstGeom>
            </p:spPr>
            <p:txBody>
              <a:bodyPr anchor="ctr" rtlCol="false" tIns="48068" lIns="48068" bIns="48068" rIns="48068"/>
              <a:lstStyle/>
              <a:p>
                <a:pPr algn="ctr">
                  <a:lnSpc>
                    <a:spcPts val="3210"/>
                  </a:lnSpc>
                </a:pPr>
              </a:p>
            </p:txBody>
          </p:sp>
        </p:grpSp>
        <p:sp>
          <p:nvSpPr>
            <p:cNvPr name="Freeform 43" id="43"/>
            <p:cNvSpPr/>
            <p:nvPr/>
          </p:nvSpPr>
          <p:spPr>
            <a:xfrm flipH="false" flipV="false" rot="0">
              <a:off x="117747" y="226123"/>
              <a:ext cx="3953091" cy="3735671"/>
            </a:xfrm>
            <a:custGeom>
              <a:avLst/>
              <a:gdLst/>
              <a:ahLst/>
              <a:cxnLst/>
              <a:rect r="r" b="b" t="t" l="l"/>
              <a:pathLst>
                <a:path h="3735671" w="3953091">
                  <a:moveTo>
                    <a:pt x="0" y="0"/>
                  </a:moveTo>
                  <a:lnTo>
                    <a:pt x="3953092" y="0"/>
                  </a:lnTo>
                  <a:lnTo>
                    <a:pt x="3953092" y="3735671"/>
                  </a:lnTo>
                  <a:lnTo>
                    <a:pt x="0" y="3735671"/>
                  </a:lnTo>
                  <a:lnTo>
                    <a:pt x="0" y="0"/>
                  </a:lnTo>
                  <a:close/>
                </a:path>
              </a:pathLst>
            </a:custGeom>
            <a:blipFill>
              <a:blip r:embed="rId15"/>
              <a:stretch>
                <a:fillRect l="0" t="0" r="0" b="0"/>
              </a:stretch>
            </a:blipFill>
          </p:spPr>
        </p:sp>
        <p:sp>
          <p:nvSpPr>
            <p:cNvPr name="TextBox 44" id="44"/>
            <p:cNvSpPr txBox="true"/>
            <p:nvPr/>
          </p:nvSpPr>
          <p:spPr>
            <a:xfrm rot="0">
              <a:off x="237249" y="4047365"/>
              <a:ext cx="3561469" cy="519786"/>
            </a:xfrm>
            <a:prstGeom prst="rect">
              <a:avLst/>
            </a:prstGeom>
          </p:spPr>
          <p:txBody>
            <a:bodyPr anchor="t" rtlCol="false" tIns="0" lIns="0" bIns="0" rIns="0">
              <a:spAutoFit/>
            </a:bodyPr>
            <a:lstStyle/>
            <a:p>
              <a:pPr algn="ctr" marL="0" indent="0" lvl="1">
                <a:lnSpc>
                  <a:spcPts val="3229"/>
                </a:lnSpc>
                <a:spcBef>
                  <a:spcPct val="0"/>
                </a:spcBef>
              </a:pPr>
              <a:r>
                <a:rPr lang="en-US" sz="2306">
                  <a:solidFill>
                    <a:srgbClr val="01070A"/>
                  </a:solidFill>
                  <a:latin typeface="ไอติม"/>
                  <a:ea typeface="ไอติม"/>
                  <a:cs typeface="ไอติม"/>
                  <a:sym typeface="ไอติม"/>
                </a:rPr>
                <a:t>Nguyễn Tuấn Dinh</a:t>
              </a:r>
            </a:p>
          </p:txBody>
        </p:sp>
        <p:sp>
          <p:nvSpPr>
            <p:cNvPr name="TextBox 45" id="45"/>
            <p:cNvSpPr txBox="true"/>
            <p:nvPr/>
          </p:nvSpPr>
          <p:spPr>
            <a:xfrm rot="0">
              <a:off x="185681" y="5356068"/>
              <a:ext cx="3855463" cy="530874"/>
            </a:xfrm>
            <a:prstGeom prst="rect">
              <a:avLst/>
            </a:prstGeom>
          </p:spPr>
          <p:txBody>
            <a:bodyPr anchor="t" rtlCol="false" tIns="0" lIns="0" bIns="0" rIns="0">
              <a:spAutoFit/>
            </a:bodyPr>
            <a:lstStyle/>
            <a:p>
              <a:pPr algn="ctr">
                <a:lnSpc>
                  <a:spcPts val="3371"/>
                </a:lnSpc>
              </a:pPr>
              <a:r>
                <a:rPr lang="en-US" sz="2407">
                  <a:solidFill>
                    <a:srgbClr val="01070A"/>
                  </a:solidFill>
                  <a:latin typeface="Itim"/>
                  <a:ea typeface="Itim"/>
                  <a:cs typeface="Itim"/>
                  <a:sym typeface="Itim"/>
                </a:rPr>
                <a:t>Quá đủ rồi đó nhaaa!!!</a:t>
              </a:r>
            </a:p>
          </p:txBody>
        </p:sp>
      </p:grpSp>
      <p:sp>
        <p:nvSpPr>
          <p:cNvPr name="Freeform 46" id="46"/>
          <p:cNvSpPr/>
          <p:nvPr/>
        </p:nvSpPr>
        <p:spPr>
          <a:xfrm flipH="false" flipV="false" rot="0">
            <a:off x="-1112271" y="-2155323"/>
            <a:ext cx="4300151" cy="4114800"/>
          </a:xfrm>
          <a:custGeom>
            <a:avLst/>
            <a:gdLst/>
            <a:ahLst/>
            <a:cxnLst/>
            <a:rect r="r" b="b" t="t" l="l"/>
            <a:pathLst>
              <a:path h="4114800" w="4300151">
                <a:moveTo>
                  <a:pt x="0" y="0"/>
                </a:moveTo>
                <a:lnTo>
                  <a:pt x="4300152" y="0"/>
                </a:lnTo>
                <a:lnTo>
                  <a:pt x="4300152"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47" id="47"/>
          <p:cNvSpPr txBox="true"/>
          <p:nvPr/>
        </p:nvSpPr>
        <p:spPr>
          <a:xfrm rot="0">
            <a:off x="2799842" y="581519"/>
            <a:ext cx="12378908" cy="1244608"/>
          </a:xfrm>
          <a:prstGeom prst="rect">
            <a:avLst/>
          </a:prstGeom>
        </p:spPr>
        <p:txBody>
          <a:bodyPr anchor="t" rtlCol="false" tIns="0" lIns="0" bIns="0" rIns="0">
            <a:spAutoFit/>
          </a:bodyPr>
          <a:lstStyle/>
          <a:p>
            <a:pPr algn="ctr">
              <a:lnSpc>
                <a:spcPts val="10149"/>
              </a:lnSpc>
            </a:pPr>
            <a:r>
              <a:rPr lang="en-US" sz="7249">
                <a:solidFill>
                  <a:srgbClr val="01070A"/>
                </a:solidFill>
                <a:latin typeface="Shantell Sans"/>
                <a:ea typeface="Shantell Sans"/>
                <a:cs typeface="Shantell Sans"/>
                <a:sym typeface="Shantell Sans"/>
              </a:rPr>
              <a:t>Thành viên nhóm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292123" y="5143500"/>
            <a:ext cx="9226209" cy="4511881"/>
            <a:chOff x="0" y="0"/>
            <a:chExt cx="2429948" cy="1188314"/>
          </a:xfrm>
        </p:grpSpPr>
        <p:sp>
          <p:nvSpPr>
            <p:cNvPr name="Freeform 4" id="4"/>
            <p:cNvSpPr/>
            <p:nvPr/>
          </p:nvSpPr>
          <p:spPr>
            <a:xfrm flipH="false" flipV="false" rot="0">
              <a:off x="0" y="0"/>
              <a:ext cx="2429948" cy="1188314"/>
            </a:xfrm>
            <a:custGeom>
              <a:avLst/>
              <a:gdLst/>
              <a:ahLst/>
              <a:cxnLst/>
              <a:rect r="r" b="b" t="t" l="l"/>
              <a:pathLst>
                <a:path h="1188314" w="2429948">
                  <a:moveTo>
                    <a:pt x="0" y="0"/>
                  </a:moveTo>
                  <a:lnTo>
                    <a:pt x="2429948" y="0"/>
                  </a:lnTo>
                  <a:lnTo>
                    <a:pt x="2429948" y="1188314"/>
                  </a:lnTo>
                  <a:lnTo>
                    <a:pt x="0" y="1188314"/>
                  </a:lnTo>
                  <a:close/>
                </a:path>
              </a:pathLst>
            </a:custGeom>
            <a:solidFill>
              <a:srgbClr val="FFC466"/>
            </a:solidFill>
            <a:ln w="38100" cap="sq">
              <a:solidFill>
                <a:srgbClr val="000000"/>
              </a:solidFill>
              <a:prstDash val="solid"/>
              <a:miter/>
            </a:ln>
          </p:spPr>
        </p:sp>
        <p:sp>
          <p:nvSpPr>
            <p:cNvPr name="TextBox 5" id="5"/>
            <p:cNvSpPr txBox="true"/>
            <p:nvPr/>
          </p:nvSpPr>
          <p:spPr>
            <a:xfrm>
              <a:off x="0" y="-47625"/>
              <a:ext cx="2429948" cy="1235939"/>
            </a:xfrm>
            <a:prstGeom prst="rect">
              <a:avLst/>
            </a:prstGeom>
          </p:spPr>
          <p:txBody>
            <a:bodyPr anchor="ctr" rtlCol="false" tIns="381000" lIns="381000" bIns="381000" rIns="381000"/>
            <a:lstStyle/>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is_locked: Kiểm tra i &gt; 0 (không phải level 1) và stars_data[i-1] == 0 (level trước chưa có sao)</a:t>
              </a:r>
            </a:p>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Sao được căn giữa bằng cách tính total_stars_width</a:t>
              </a:r>
            </a:p>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nếu level còn khóa, icon khóa được vẽ đè lên level bị khóa</a:t>
              </a:r>
            </a:p>
          </p:txBody>
        </p:sp>
      </p:grpSp>
      <p:sp>
        <p:nvSpPr>
          <p:cNvPr name="Freeform 6" id="6"/>
          <p:cNvSpPr/>
          <p:nvPr/>
        </p:nvSpPr>
        <p:spPr>
          <a:xfrm flipH="false" flipV="false" rot="0">
            <a:off x="9259859" y="2015428"/>
            <a:ext cx="6670643" cy="2180708"/>
          </a:xfrm>
          <a:custGeom>
            <a:avLst/>
            <a:gdLst/>
            <a:ahLst/>
            <a:cxnLst/>
            <a:rect r="r" b="b" t="t" l="l"/>
            <a:pathLst>
              <a:path h="2180708" w="6670643">
                <a:moveTo>
                  <a:pt x="0" y="0"/>
                </a:moveTo>
                <a:lnTo>
                  <a:pt x="6670643" y="0"/>
                </a:lnTo>
                <a:lnTo>
                  <a:pt x="6670643" y="2180708"/>
                </a:lnTo>
                <a:lnTo>
                  <a:pt x="0" y="2180708"/>
                </a:lnTo>
                <a:lnTo>
                  <a:pt x="0" y="0"/>
                </a:lnTo>
                <a:close/>
              </a:path>
            </a:pathLst>
          </a:custGeom>
          <a:blipFill>
            <a:blip r:embed="rId4"/>
            <a:stretch>
              <a:fillRect l="-19718" t="-109734" r="-21856" b="-18168"/>
            </a:stretch>
          </a:blipFill>
        </p:spPr>
      </p:sp>
      <p:sp>
        <p:nvSpPr>
          <p:cNvPr name="Freeform 7" id="7"/>
          <p:cNvSpPr/>
          <p:nvPr/>
        </p:nvSpPr>
        <p:spPr>
          <a:xfrm flipH="false" flipV="false" rot="0">
            <a:off x="692993" y="1466855"/>
            <a:ext cx="6432147" cy="8394320"/>
          </a:xfrm>
          <a:custGeom>
            <a:avLst/>
            <a:gdLst/>
            <a:ahLst/>
            <a:cxnLst/>
            <a:rect r="r" b="b" t="t" l="l"/>
            <a:pathLst>
              <a:path h="8394320" w="6432147">
                <a:moveTo>
                  <a:pt x="0" y="0"/>
                </a:moveTo>
                <a:lnTo>
                  <a:pt x="6432147" y="0"/>
                </a:lnTo>
                <a:lnTo>
                  <a:pt x="6432147" y="8394319"/>
                </a:lnTo>
                <a:lnTo>
                  <a:pt x="0" y="8394319"/>
                </a:lnTo>
                <a:lnTo>
                  <a:pt x="0" y="0"/>
                </a:lnTo>
                <a:close/>
              </a:path>
            </a:pathLst>
          </a:custGeom>
          <a:blipFill>
            <a:blip r:embed="rId5"/>
            <a:stretch>
              <a:fillRect l="0" t="0" r="0" b="0"/>
            </a:stretch>
          </a:blipFill>
        </p:spPr>
      </p:sp>
      <p:sp>
        <p:nvSpPr>
          <p:cNvPr name="TextBox 8" id="8"/>
          <p:cNvSpPr txBox="true"/>
          <p:nvPr/>
        </p:nvSpPr>
        <p:spPr>
          <a:xfrm rot="0">
            <a:off x="423582" y="133910"/>
            <a:ext cx="14196507" cy="1152525"/>
          </a:xfrm>
          <a:prstGeom prst="rect">
            <a:avLst/>
          </a:prstGeom>
        </p:spPr>
        <p:txBody>
          <a:bodyPr anchor="t" rtlCol="false" tIns="0" lIns="0" bIns="0" rIns="0">
            <a:spAutoFit/>
          </a:bodyPr>
          <a:lstStyle/>
          <a:p>
            <a:pPr algn="l">
              <a:lnSpc>
                <a:spcPts val="9015"/>
              </a:lnSpc>
              <a:spcBef>
                <a:spcPct val="0"/>
              </a:spcBef>
            </a:pPr>
            <a:r>
              <a:rPr lang="en-US" sz="7512">
                <a:solidFill>
                  <a:srgbClr val="EE4B4C"/>
                </a:solidFill>
                <a:latin typeface="Sansita"/>
                <a:ea typeface="Sansita"/>
                <a:cs typeface="Sansita"/>
                <a:sym typeface="Sansita"/>
              </a:rPr>
              <a:t>Module: Level Select Screen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529838" y="3674637"/>
            <a:ext cx="9226209" cy="6140656"/>
            <a:chOff x="0" y="0"/>
            <a:chExt cx="2429948" cy="1617292"/>
          </a:xfrm>
        </p:grpSpPr>
        <p:sp>
          <p:nvSpPr>
            <p:cNvPr name="Freeform 4" id="4"/>
            <p:cNvSpPr/>
            <p:nvPr/>
          </p:nvSpPr>
          <p:spPr>
            <a:xfrm flipH="false" flipV="false" rot="0">
              <a:off x="0" y="0"/>
              <a:ext cx="2429948" cy="1617292"/>
            </a:xfrm>
            <a:custGeom>
              <a:avLst/>
              <a:gdLst/>
              <a:ahLst/>
              <a:cxnLst/>
              <a:rect r="r" b="b" t="t" l="l"/>
              <a:pathLst>
                <a:path h="1617292" w="2429948">
                  <a:moveTo>
                    <a:pt x="0" y="0"/>
                  </a:moveTo>
                  <a:lnTo>
                    <a:pt x="2429948" y="0"/>
                  </a:lnTo>
                  <a:lnTo>
                    <a:pt x="2429948" y="1617292"/>
                  </a:lnTo>
                  <a:lnTo>
                    <a:pt x="0" y="1617292"/>
                  </a:lnTo>
                  <a:close/>
                </a:path>
              </a:pathLst>
            </a:custGeom>
            <a:solidFill>
              <a:srgbClr val="FFC466"/>
            </a:solidFill>
            <a:ln w="38100" cap="sq">
              <a:solidFill>
                <a:srgbClr val="000000"/>
              </a:solidFill>
              <a:prstDash val="solid"/>
              <a:miter/>
            </a:ln>
          </p:spPr>
        </p:sp>
        <p:sp>
          <p:nvSpPr>
            <p:cNvPr name="TextBox 5" id="5"/>
            <p:cNvSpPr txBox="true"/>
            <p:nvPr/>
          </p:nvSpPr>
          <p:spPr>
            <a:xfrm>
              <a:off x="0" y="-47625"/>
              <a:ext cx="2429948" cy="1664917"/>
            </a:xfrm>
            <a:prstGeom prst="rect">
              <a:avLst/>
            </a:prstGeom>
          </p:spPr>
          <p:txBody>
            <a:bodyPr anchor="ctr" rtlCol="false" tIns="381000" lIns="381000" bIns="381000" rIns="381000"/>
            <a:lstStyle/>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Ưu tiên 1 - Nếu popup settings đang mở, chỉ xử lý event cho popup, ignore các click khác</a:t>
              </a:r>
            </a:p>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Ưu tiên 2 - Click nút cài đặt → set show_settings = True</a:t>
              </a:r>
            </a:p>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Ưu tiên 3 - Click level → kiểm tra khóa → chuyển màn hình</a:t>
              </a:r>
            </a:p>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Sử dụng ưu tiên để tránh click xuyên qua popup (click nhầm level khi popup đang mở)</a:t>
              </a:r>
            </a:p>
          </p:txBody>
        </p:sp>
      </p:grpSp>
      <p:sp>
        <p:nvSpPr>
          <p:cNvPr name="Freeform 6" id="6"/>
          <p:cNvSpPr/>
          <p:nvPr/>
        </p:nvSpPr>
        <p:spPr>
          <a:xfrm flipH="false" flipV="false" rot="0">
            <a:off x="423582" y="1552982"/>
            <a:ext cx="7540243" cy="8436636"/>
          </a:xfrm>
          <a:custGeom>
            <a:avLst/>
            <a:gdLst/>
            <a:ahLst/>
            <a:cxnLst/>
            <a:rect r="r" b="b" t="t" l="l"/>
            <a:pathLst>
              <a:path h="8436636" w="7540243">
                <a:moveTo>
                  <a:pt x="0" y="0"/>
                </a:moveTo>
                <a:lnTo>
                  <a:pt x="7540244" y="0"/>
                </a:lnTo>
                <a:lnTo>
                  <a:pt x="7540244" y="8436636"/>
                </a:lnTo>
                <a:lnTo>
                  <a:pt x="0" y="8436636"/>
                </a:lnTo>
                <a:lnTo>
                  <a:pt x="0" y="0"/>
                </a:lnTo>
                <a:close/>
              </a:path>
            </a:pathLst>
          </a:custGeom>
          <a:blipFill>
            <a:blip r:embed="rId4"/>
            <a:stretch>
              <a:fillRect l="0" t="0" r="0" b="0"/>
            </a:stretch>
          </a:blipFill>
        </p:spPr>
      </p:sp>
      <p:sp>
        <p:nvSpPr>
          <p:cNvPr name="TextBox 7" id="7"/>
          <p:cNvSpPr txBox="true"/>
          <p:nvPr/>
        </p:nvSpPr>
        <p:spPr>
          <a:xfrm rot="0">
            <a:off x="423582" y="133910"/>
            <a:ext cx="14196507" cy="1152525"/>
          </a:xfrm>
          <a:prstGeom prst="rect">
            <a:avLst/>
          </a:prstGeom>
        </p:spPr>
        <p:txBody>
          <a:bodyPr anchor="t" rtlCol="false" tIns="0" lIns="0" bIns="0" rIns="0">
            <a:spAutoFit/>
          </a:bodyPr>
          <a:lstStyle/>
          <a:p>
            <a:pPr algn="l">
              <a:lnSpc>
                <a:spcPts val="9015"/>
              </a:lnSpc>
              <a:spcBef>
                <a:spcPct val="0"/>
              </a:spcBef>
            </a:pPr>
            <a:r>
              <a:rPr lang="en-US" sz="7512">
                <a:solidFill>
                  <a:srgbClr val="EE4B4C"/>
                </a:solidFill>
                <a:latin typeface="Sansita"/>
                <a:ea typeface="Sansita"/>
                <a:cs typeface="Sansita"/>
                <a:sym typeface="Sansita"/>
              </a:rPr>
              <a:t>Module: Level Select Screen</a:t>
            </a:r>
          </a:p>
        </p:txBody>
      </p:sp>
      <p:grpSp>
        <p:nvGrpSpPr>
          <p:cNvPr name="Group 8" id="8"/>
          <p:cNvGrpSpPr/>
          <p:nvPr/>
        </p:nvGrpSpPr>
        <p:grpSpPr>
          <a:xfrm rot="0">
            <a:off x="8529838" y="1940533"/>
            <a:ext cx="3933091" cy="1254331"/>
            <a:chOff x="0" y="0"/>
            <a:chExt cx="1035876" cy="330359"/>
          </a:xfrm>
        </p:grpSpPr>
        <p:sp>
          <p:nvSpPr>
            <p:cNvPr name="Freeform 9" id="9"/>
            <p:cNvSpPr/>
            <p:nvPr/>
          </p:nvSpPr>
          <p:spPr>
            <a:xfrm flipH="false" flipV="false" rot="0">
              <a:off x="0" y="0"/>
              <a:ext cx="1035876" cy="330359"/>
            </a:xfrm>
            <a:custGeom>
              <a:avLst/>
              <a:gdLst/>
              <a:ahLst/>
              <a:cxnLst/>
              <a:rect r="r" b="b" t="t" l="l"/>
              <a:pathLst>
                <a:path h="330359" w="1035876">
                  <a:moveTo>
                    <a:pt x="0" y="0"/>
                  </a:moveTo>
                  <a:lnTo>
                    <a:pt x="1035876" y="0"/>
                  </a:lnTo>
                  <a:lnTo>
                    <a:pt x="1035876" y="330359"/>
                  </a:lnTo>
                  <a:lnTo>
                    <a:pt x="0" y="330359"/>
                  </a:lnTo>
                  <a:close/>
                </a:path>
              </a:pathLst>
            </a:custGeom>
            <a:solidFill>
              <a:srgbClr val="FFC466"/>
            </a:solidFill>
            <a:ln w="38100" cap="sq">
              <a:solidFill>
                <a:srgbClr val="000000"/>
              </a:solidFill>
              <a:prstDash val="solid"/>
              <a:miter/>
            </a:ln>
          </p:spPr>
        </p:sp>
        <p:sp>
          <p:nvSpPr>
            <p:cNvPr name="TextBox 10" id="10"/>
            <p:cNvSpPr txBox="true"/>
            <p:nvPr/>
          </p:nvSpPr>
          <p:spPr>
            <a:xfrm>
              <a:off x="0" y="-47625"/>
              <a:ext cx="1035876" cy="377984"/>
            </a:xfrm>
            <a:prstGeom prst="rect">
              <a:avLst/>
            </a:prstGeom>
          </p:spPr>
          <p:txBody>
            <a:bodyPr anchor="ctr" rtlCol="false" tIns="381000" lIns="381000" bIns="381000" rIns="381000"/>
            <a:lstStyle/>
            <a:p>
              <a:pPr algn="l">
                <a:lnSpc>
                  <a:spcPts val="4339"/>
                </a:lnSpc>
              </a:pPr>
              <a:r>
                <a:rPr lang="en-US" sz="3099">
                  <a:solidFill>
                    <a:srgbClr val="000000"/>
                  </a:solidFill>
                  <a:latin typeface="Canva Sans"/>
                  <a:ea typeface="Canva Sans"/>
                  <a:cs typeface="Canva Sans"/>
                  <a:sym typeface="Canva Sans"/>
                </a:rPr>
                <a:t>Xử lý tương tác:</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793817" y="4258948"/>
            <a:ext cx="8242598" cy="3671584"/>
            <a:chOff x="0" y="0"/>
            <a:chExt cx="2170890" cy="967002"/>
          </a:xfrm>
        </p:grpSpPr>
        <p:sp>
          <p:nvSpPr>
            <p:cNvPr name="Freeform 4" id="4"/>
            <p:cNvSpPr/>
            <p:nvPr/>
          </p:nvSpPr>
          <p:spPr>
            <a:xfrm flipH="false" flipV="false" rot="0">
              <a:off x="0" y="0"/>
              <a:ext cx="2170890" cy="967002"/>
            </a:xfrm>
            <a:custGeom>
              <a:avLst/>
              <a:gdLst/>
              <a:ahLst/>
              <a:cxnLst/>
              <a:rect r="r" b="b" t="t" l="l"/>
              <a:pathLst>
                <a:path h="967002" w="2170890">
                  <a:moveTo>
                    <a:pt x="0" y="0"/>
                  </a:moveTo>
                  <a:lnTo>
                    <a:pt x="2170890" y="0"/>
                  </a:lnTo>
                  <a:lnTo>
                    <a:pt x="2170890" y="967002"/>
                  </a:lnTo>
                  <a:lnTo>
                    <a:pt x="0" y="967002"/>
                  </a:lnTo>
                  <a:close/>
                </a:path>
              </a:pathLst>
            </a:custGeom>
            <a:solidFill>
              <a:srgbClr val="FFC466"/>
            </a:solidFill>
            <a:ln w="38100" cap="sq">
              <a:solidFill>
                <a:srgbClr val="000000"/>
              </a:solidFill>
              <a:prstDash val="solid"/>
              <a:miter/>
            </a:ln>
          </p:spPr>
        </p:sp>
        <p:sp>
          <p:nvSpPr>
            <p:cNvPr name="TextBox 5" id="5"/>
            <p:cNvSpPr txBox="true"/>
            <p:nvPr/>
          </p:nvSpPr>
          <p:spPr>
            <a:xfrm>
              <a:off x="0" y="-66675"/>
              <a:ext cx="2170890" cy="1033677"/>
            </a:xfrm>
            <a:prstGeom prst="rect">
              <a:avLst/>
            </a:prstGeom>
          </p:spPr>
          <p:txBody>
            <a:bodyPr anchor="ctr" rtlCol="false" tIns="381000" lIns="381000" bIns="381000" rIns="381000"/>
            <a:lstStyle/>
            <a:p>
              <a:pPr algn="l" marL="734051" indent="-367026" lvl="1">
                <a:lnSpc>
                  <a:spcPts val="4759"/>
                </a:lnSpc>
                <a:buFont typeface="Arial"/>
                <a:buChar char="•"/>
              </a:pPr>
              <a:r>
                <a:rPr lang="en-US" sz="3399">
                  <a:solidFill>
                    <a:srgbClr val="000000"/>
                  </a:solidFill>
                  <a:latin typeface="Garet"/>
                  <a:ea typeface="Garet"/>
                  <a:cs typeface="Garet"/>
                  <a:sym typeface="Garet"/>
                </a:rPr>
                <a:t>Khởi tạo ban đầu của GameplayScreen với các biến điểm, thời gian, các cờ kích hoạt, load font.</a:t>
              </a:r>
            </a:p>
          </p:txBody>
        </p:sp>
      </p:grpSp>
      <p:sp>
        <p:nvSpPr>
          <p:cNvPr name="Freeform 6" id="6"/>
          <p:cNvSpPr/>
          <p:nvPr/>
        </p:nvSpPr>
        <p:spPr>
          <a:xfrm flipH="false" flipV="false" rot="0">
            <a:off x="423582" y="1619922"/>
            <a:ext cx="8943513" cy="8525340"/>
          </a:xfrm>
          <a:custGeom>
            <a:avLst/>
            <a:gdLst/>
            <a:ahLst/>
            <a:cxnLst/>
            <a:rect r="r" b="b" t="t" l="l"/>
            <a:pathLst>
              <a:path h="8525340" w="8943513">
                <a:moveTo>
                  <a:pt x="0" y="0"/>
                </a:moveTo>
                <a:lnTo>
                  <a:pt x="8943513" y="0"/>
                </a:lnTo>
                <a:lnTo>
                  <a:pt x="8943513" y="8525340"/>
                </a:lnTo>
                <a:lnTo>
                  <a:pt x="0" y="8525340"/>
                </a:lnTo>
                <a:lnTo>
                  <a:pt x="0" y="0"/>
                </a:lnTo>
                <a:close/>
              </a:path>
            </a:pathLst>
          </a:custGeom>
          <a:blipFill>
            <a:blip r:embed="rId4"/>
            <a:stretch>
              <a:fillRect l="0" t="0" r="0" b="0"/>
            </a:stretch>
          </a:blipFill>
        </p:spPr>
      </p:sp>
      <p:sp>
        <p:nvSpPr>
          <p:cNvPr name="TextBox 7" id="7"/>
          <p:cNvSpPr txBox="true"/>
          <p:nvPr/>
        </p:nvSpPr>
        <p:spPr>
          <a:xfrm rot="0">
            <a:off x="423582" y="133910"/>
            <a:ext cx="14196507" cy="1152525"/>
          </a:xfrm>
          <a:prstGeom prst="rect">
            <a:avLst/>
          </a:prstGeom>
        </p:spPr>
        <p:txBody>
          <a:bodyPr anchor="t" rtlCol="false" tIns="0" lIns="0" bIns="0" rIns="0">
            <a:spAutoFit/>
          </a:bodyPr>
          <a:lstStyle/>
          <a:p>
            <a:pPr algn="l">
              <a:lnSpc>
                <a:spcPts val="9015"/>
              </a:lnSpc>
              <a:spcBef>
                <a:spcPct val="0"/>
              </a:spcBef>
            </a:pPr>
            <a:r>
              <a:rPr lang="en-US" sz="7512">
                <a:solidFill>
                  <a:srgbClr val="EE4B4C"/>
                </a:solidFill>
                <a:latin typeface="Sansita"/>
                <a:ea typeface="Sansita"/>
                <a:cs typeface="Sansita"/>
                <a:sym typeface="Sansita"/>
              </a:rPr>
              <a:t>Module: Gameplay Screen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523466" y="1408905"/>
            <a:ext cx="8402131" cy="1165224"/>
            <a:chOff x="0" y="0"/>
            <a:chExt cx="2212907" cy="306890"/>
          </a:xfrm>
        </p:grpSpPr>
        <p:sp>
          <p:nvSpPr>
            <p:cNvPr name="Freeform 4" id="4"/>
            <p:cNvSpPr/>
            <p:nvPr/>
          </p:nvSpPr>
          <p:spPr>
            <a:xfrm flipH="false" flipV="false" rot="0">
              <a:off x="0" y="0"/>
              <a:ext cx="2212907" cy="306890"/>
            </a:xfrm>
            <a:custGeom>
              <a:avLst/>
              <a:gdLst/>
              <a:ahLst/>
              <a:cxnLst/>
              <a:rect r="r" b="b" t="t" l="l"/>
              <a:pathLst>
                <a:path h="306890" w="2212907">
                  <a:moveTo>
                    <a:pt x="0" y="0"/>
                  </a:moveTo>
                  <a:lnTo>
                    <a:pt x="2212907" y="0"/>
                  </a:lnTo>
                  <a:lnTo>
                    <a:pt x="2212907" y="306890"/>
                  </a:lnTo>
                  <a:lnTo>
                    <a:pt x="0" y="306890"/>
                  </a:lnTo>
                  <a:close/>
                </a:path>
              </a:pathLst>
            </a:custGeom>
            <a:solidFill>
              <a:srgbClr val="FFC466"/>
            </a:solidFill>
            <a:ln w="38100" cap="sq">
              <a:solidFill>
                <a:srgbClr val="000000"/>
              </a:solidFill>
              <a:prstDash val="solid"/>
              <a:miter/>
            </a:ln>
          </p:spPr>
        </p:sp>
        <p:sp>
          <p:nvSpPr>
            <p:cNvPr name="TextBox 5" id="5"/>
            <p:cNvSpPr txBox="true"/>
            <p:nvPr/>
          </p:nvSpPr>
          <p:spPr>
            <a:xfrm>
              <a:off x="0" y="-47625"/>
              <a:ext cx="2212907" cy="354515"/>
            </a:xfrm>
            <a:prstGeom prst="rect">
              <a:avLst/>
            </a:prstGeom>
          </p:spPr>
          <p:txBody>
            <a:bodyPr anchor="ctr" rtlCol="false" tIns="381000" lIns="381000" bIns="381000" rIns="381000"/>
            <a:lstStyle/>
            <a:p>
              <a:pPr algn="l">
                <a:lnSpc>
                  <a:spcPts val="3499"/>
                </a:lnSpc>
              </a:pPr>
              <a:r>
                <a:rPr lang="en-US" sz="2499">
                  <a:solidFill>
                    <a:srgbClr val="000000"/>
                  </a:solidFill>
                  <a:latin typeface="Garet"/>
                  <a:ea typeface="Garet"/>
                  <a:cs typeface="Garet"/>
                  <a:sym typeface="Garet"/>
                </a:rPr>
                <a:t>Phương thức load_next_question:</a:t>
              </a:r>
            </a:p>
          </p:txBody>
        </p:sp>
      </p:grpSp>
      <p:sp>
        <p:nvSpPr>
          <p:cNvPr name="Freeform 6" id="6"/>
          <p:cNvSpPr/>
          <p:nvPr/>
        </p:nvSpPr>
        <p:spPr>
          <a:xfrm flipH="false" flipV="false" rot="0">
            <a:off x="154053" y="1171259"/>
            <a:ext cx="9244534" cy="8511948"/>
          </a:xfrm>
          <a:custGeom>
            <a:avLst/>
            <a:gdLst/>
            <a:ahLst/>
            <a:cxnLst/>
            <a:rect r="r" b="b" t="t" l="l"/>
            <a:pathLst>
              <a:path h="8511948" w="9244534">
                <a:moveTo>
                  <a:pt x="0" y="0"/>
                </a:moveTo>
                <a:lnTo>
                  <a:pt x="9244534" y="0"/>
                </a:lnTo>
                <a:lnTo>
                  <a:pt x="9244534" y="8511949"/>
                </a:lnTo>
                <a:lnTo>
                  <a:pt x="0" y="8511949"/>
                </a:lnTo>
                <a:lnTo>
                  <a:pt x="0" y="0"/>
                </a:lnTo>
                <a:close/>
              </a:path>
            </a:pathLst>
          </a:custGeom>
          <a:blipFill>
            <a:blip r:embed="rId4"/>
            <a:stretch>
              <a:fillRect l="0" t="0" r="0" b="0"/>
            </a:stretch>
          </a:blipFill>
        </p:spPr>
      </p:sp>
      <p:grpSp>
        <p:nvGrpSpPr>
          <p:cNvPr name="Group 7" id="7"/>
          <p:cNvGrpSpPr/>
          <p:nvPr/>
        </p:nvGrpSpPr>
        <p:grpSpPr>
          <a:xfrm rot="0">
            <a:off x="9523466" y="2913580"/>
            <a:ext cx="8402131" cy="3794124"/>
            <a:chOff x="0" y="0"/>
            <a:chExt cx="2212907" cy="999276"/>
          </a:xfrm>
        </p:grpSpPr>
        <p:sp>
          <p:nvSpPr>
            <p:cNvPr name="Freeform 8" id="8"/>
            <p:cNvSpPr/>
            <p:nvPr/>
          </p:nvSpPr>
          <p:spPr>
            <a:xfrm flipH="false" flipV="false" rot="0">
              <a:off x="0" y="0"/>
              <a:ext cx="2212907" cy="999276"/>
            </a:xfrm>
            <a:custGeom>
              <a:avLst/>
              <a:gdLst/>
              <a:ahLst/>
              <a:cxnLst/>
              <a:rect r="r" b="b" t="t" l="l"/>
              <a:pathLst>
                <a:path h="999276" w="2212907">
                  <a:moveTo>
                    <a:pt x="0" y="0"/>
                  </a:moveTo>
                  <a:lnTo>
                    <a:pt x="2212907" y="0"/>
                  </a:lnTo>
                  <a:lnTo>
                    <a:pt x="2212907" y="999276"/>
                  </a:lnTo>
                  <a:lnTo>
                    <a:pt x="0" y="999276"/>
                  </a:lnTo>
                  <a:close/>
                </a:path>
              </a:pathLst>
            </a:custGeom>
            <a:solidFill>
              <a:srgbClr val="FFC466"/>
            </a:solidFill>
            <a:ln w="38100" cap="sq">
              <a:solidFill>
                <a:srgbClr val="000000"/>
              </a:solidFill>
              <a:prstDash val="solid"/>
              <a:miter/>
            </a:ln>
          </p:spPr>
        </p:sp>
        <p:sp>
          <p:nvSpPr>
            <p:cNvPr name="TextBox 9" id="9"/>
            <p:cNvSpPr txBox="true"/>
            <p:nvPr/>
          </p:nvSpPr>
          <p:spPr>
            <a:xfrm>
              <a:off x="0" y="-47625"/>
              <a:ext cx="2212907" cy="1046901"/>
            </a:xfrm>
            <a:prstGeom prst="rect">
              <a:avLst/>
            </a:prstGeom>
          </p:spPr>
          <p:txBody>
            <a:bodyPr anchor="ctr" rtlCol="false" tIns="381000" lIns="381000" bIns="381000" rIns="381000"/>
            <a:lstStyle/>
            <a:p>
              <a:pPr algn="l" marL="539746" indent="-269873" lvl="1">
                <a:lnSpc>
                  <a:spcPts val="3499"/>
                </a:lnSpc>
                <a:buFont typeface="Arial"/>
                <a:buChar char="•"/>
              </a:pPr>
              <a:r>
                <a:rPr lang="en-US" sz="2499">
                  <a:solidFill>
                    <a:srgbClr val="000000"/>
                  </a:solidFill>
                  <a:latin typeface="Garet"/>
                  <a:ea typeface="Garet"/>
                  <a:cs typeface="Garet"/>
                  <a:sym typeface="Garet"/>
                </a:rPr>
                <a:t>Được gọi khi load mỗi câu hỏi từ game_manager, thứ tự câu hiện tại được quản lý bởi self.game_manager.question_index đưa vào self.current_question</a:t>
              </a:r>
            </a:p>
            <a:p>
              <a:pPr algn="l" marL="539746" indent="-269873" lvl="1">
                <a:lnSpc>
                  <a:spcPts val="3499"/>
                </a:lnSpc>
                <a:buFont typeface="Arial"/>
                <a:buChar char="•"/>
              </a:pPr>
              <a:r>
                <a:rPr lang="en-US" sz="2499">
                  <a:solidFill>
                    <a:srgbClr val="000000"/>
                  </a:solidFill>
                  <a:latin typeface="Garet"/>
                  <a:ea typeface="Garet"/>
                  <a:cs typeface="Garet"/>
                  <a:sym typeface="Garet"/>
                </a:rPr>
                <a:t>Mỗi lần gọi đồng thời làm mới lại thời gian giới hạn và tăng thứ tự câu hỏi</a:t>
              </a:r>
            </a:p>
          </p:txBody>
        </p:sp>
      </p:grpSp>
      <p:sp>
        <p:nvSpPr>
          <p:cNvPr name="Freeform 10" id="10"/>
          <p:cNvSpPr/>
          <p:nvPr/>
        </p:nvSpPr>
        <p:spPr>
          <a:xfrm flipH="false" flipV="false" rot="0">
            <a:off x="9637726" y="6998764"/>
            <a:ext cx="8173611" cy="1818629"/>
          </a:xfrm>
          <a:custGeom>
            <a:avLst/>
            <a:gdLst/>
            <a:ahLst/>
            <a:cxnLst/>
            <a:rect r="r" b="b" t="t" l="l"/>
            <a:pathLst>
              <a:path h="1818629" w="8173611">
                <a:moveTo>
                  <a:pt x="0" y="0"/>
                </a:moveTo>
                <a:lnTo>
                  <a:pt x="8173611" y="0"/>
                </a:lnTo>
                <a:lnTo>
                  <a:pt x="8173611" y="1818629"/>
                </a:lnTo>
                <a:lnTo>
                  <a:pt x="0" y="1818629"/>
                </a:lnTo>
                <a:lnTo>
                  <a:pt x="0" y="0"/>
                </a:lnTo>
                <a:close/>
              </a:path>
            </a:pathLst>
          </a:custGeom>
          <a:blipFill>
            <a:blip r:embed="rId5"/>
            <a:stretch>
              <a:fillRect l="0" t="0" r="0" b="0"/>
            </a:stretch>
          </a:blipFill>
        </p:spPr>
      </p:sp>
      <p:sp>
        <p:nvSpPr>
          <p:cNvPr name="TextBox 11" id="11"/>
          <p:cNvSpPr txBox="true"/>
          <p:nvPr/>
        </p:nvSpPr>
        <p:spPr>
          <a:xfrm rot="0">
            <a:off x="423582" y="133910"/>
            <a:ext cx="17730535" cy="923925"/>
          </a:xfrm>
          <a:prstGeom prst="rect">
            <a:avLst/>
          </a:prstGeom>
        </p:spPr>
        <p:txBody>
          <a:bodyPr anchor="t" rtlCol="false" tIns="0" lIns="0" bIns="0" rIns="0">
            <a:spAutoFit/>
          </a:bodyPr>
          <a:lstStyle/>
          <a:p>
            <a:pPr algn="l">
              <a:lnSpc>
                <a:spcPts val="7215"/>
              </a:lnSpc>
              <a:spcBef>
                <a:spcPct val="0"/>
              </a:spcBef>
            </a:pPr>
            <a:r>
              <a:rPr lang="en-US" sz="6012">
                <a:solidFill>
                  <a:srgbClr val="EE4B4C"/>
                </a:solidFill>
                <a:latin typeface="Sansita"/>
                <a:ea typeface="Sansita"/>
                <a:cs typeface="Sansita"/>
                <a:sym typeface="Sansita"/>
              </a:rPr>
              <a:t>Một số phương thức quan trọng trong GameplayScreen: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515592" y="2070337"/>
            <a:ext cx="8402131" cy="1254331"/>
            <a:chOff x="0" y="0"/>
            <a:chExt cx="2212907" cy="330359"/>
          </a:xfrm>
        </p:grpSpPr>
        <p:sp>
          <p:nvSpPr>
            <p:cNvPr name="Freeform 4" id="4"/>
            <p:cNvSpPr/>
            <p:nvPr/>
          </p:nvSpPr>
          <p:spPr>
            <a:xfrm flipH="false" flipV="false" rot="0">
              <a:off x="0" y="0"/>
              <a:ext cx="2212907" cy="330359"/>
            </a:xfrm>
            <a:custGeom>
              <a:avLst/>
              <a:gdLst/>
              <a:ahLst/>
              <a:cxnLst/>
              <a:rect r="r" b="b" t="t" l="l"/>
              <a:pathLst>
                <a:path h="330359" w="2212907">
                  <a:moveTo>
                    <a:pt x="0" y="0"/>
                  </a:moveTo>
                  <a:lnTo>
                    <a:pt x="2212907" y="0"/>
                  </a:lnTo>
                  <a:lnTo>
                    <a:pt x="2212907" y="330359"/>
                  </a:lnTo>
                  <a:lnTo>
                    <a:pt x="0" y="330359"/>
                  </a:lnTo>
                  <a:close/>
                </a:path>
              </a:pathLst>
            </a:custGeom>
            <a:solidFill>
              <a:srgbClr val="FFC466"/>
            </a:solidFill>
            <a:ln w="38100" cap="sq">
              <a:solidFill>
                <a:srgbClr val="000000"/>
              </a:solidFill>
              <a:prstDash val="solid"/>
              <a:miter/>
            </a:ln>
          </p:spPr>
        </p:sp>
        <p:sp>
          <p:nvSpPr>
            <p:cNvPr name="TextBox 5" id="5"/>
            <p:cNvSpPr txBox="true"/>
            <p:nvPr/>
          </p:nvSpPr>
          <p:spPr>
            <a:xfrm>
              <a:off x="0" y="-47625"/>
              <a:ext cx="2212907" cy="377984"/>
            </a:xfrm>
            <a:prstGeom prst="rect">
              <a:avLst/>
            </a:prstGeom>
          </p:spPr>
          <p:txBody>
            <a:bodyPr anchor="ctr" rtlCol="false" tIns="381000" lIns="381000" bIns="381000" rIns="381000"/>
            <a:lstStyle/>
            <a:p>
              <a:pPr algn="l">
                <a:lnSpc>
                  <a:spcPts val="3499"/>
                </a:lnSpc>
              </a:pPr>
              <a:r>
                <a:rPr lang="en-US" sz="2499">
                  <a:solidFill>
                    <a:srgbClr val="000000"/>
                  </a:solidFill>
                  <a:latin typeface="Canva Sans"/>
                  <a:ea typeface="Canva Sans"/>
                  <a:cs typeface="Canva Sans"/>
                  <a:sym typeface="Canva Sans"/>
                </a:rPr>
                <a:t>Phương thức process_answer:</a:t>
              </a:r>
            </a:p>
          </p:txBody>
        </p:sp>
      </p:grpSp>
      <p:grpSp>
        <p:nvGrpSpPr>
          <p:cNvPr name="Group 6" id="6"/>
          <p:cNvGrpSpPr/>
          <p:nvPr/>
        </p:nvGrpSpPr>
        <p:grpSpPr>
          <a:xfrm rot="0">
            <a:off x="9515592" y="3539200"/>
            <a:ext cx="8402131" cy="2013527"/>
            <a:chOff x="0" y="0"/>
            <a:chExt cx="2212907" cy="530312"/>
          </a:xfrm>
        </p:grpSpPr>
        <p:sp>
          <p:nvSpPr>
            <p:cNvPr name="Freeform 7" id="7"/>
            <p:cNvSpPr/>
            <p:nvPr/>
          </p:nvSpPr>
          <p:spPr>
            <a:xfrm flipH="false" flipV="false" rot="0">
              <a:off x="0" y="0"/>
              <a:ext cx="2212907" cy="530312"/>
            </a:xfrm>
            <a:custGeom>
              <a:avLst/>
              <a:gdLst/>
              <a:ahLst/>
              <a:cxnLst/>
              <a:rect r="r" b="b" t="t" l="l"/>
              <a:pathLst>
                <a:path h="530312" w="2212907">
                  <a:moveTo>
                    <a:pt x="0" y="0"/>
                  </a:moveTo>
                  <a:lnTo>
                    <a:pt x="2212907" y="0"/>
                  </a:lnTo>
                  <a:lnTo>
                    <a:pt x="2212907" y="530312"/>
                  </a:lnTo>
                  <a:lnTo>
                    <a:pt x="0" y="530312"/>
                  </a:lnTo>
                  <a:close/>
                </a:path>
              </a:pathLst>
            </a:custGeom>
            <a:solidFill>
              <a:srgbClr val="FFC466"/>
            </a:solidFill>
            <a:ln w="38100" cap="sq">
              <a:solidFill>
                <a:srgbClr val="000000"/>
              </a:solidFill>
              <a:prstDash val="solid"/>
              <a:miter/>
            </a:ln>
          </p:spPr>
        </p:sp>
        <p:sp>
          <p:nvSpPr>
            <p:cNvPr name="TextBox 8" id="8"/>
            <p:cNvSpPr txBox="true"/>
            <p:nvPr/>
          </p:nvSpPr>
          <p:spPr>
            <a:xfrm>
              <a:off x="0" y="-47625"/>
              <a:ext cx="2212907" cy="577937"/>
            </a:xfrm>
            <a:prstGeom prst="rect">
              <a:avLst/>
            </a:prstGeom>
          </p:spPr>
          <p:txBody>
            <a:bodyPr anchor="ctr" rtlCol="false" tIns="381000" lIns="381000" bIns="381000" rIns="381000"/>
            <a:lstStyle/>
            <a:p>
              <a:pPr algn="l" marL="539749" indent="-269875" lvl="1">
                <a:lnSpc>
                  <a:spcPts val="3499"/>
                </a:lnSpc>
                <a:buFont typeface="Arial"/>
                <a:buChar char="•"/>
              </a:pPr>
              <a:r>
                <a:rPr lang="en-US" sz="2499">
                  <a:solidFill>
                    <a:srgbClr val="000000"/>
                  </a:solidFill>
                  <a:latin typeface="Canva Sans"/>
                  <a:ea typeface="Canva Sans"/>
                  <a:cs typeface="Canva Sans"/>
                  <a:sym typeface="Canva Sans"/>
                </a:rPr>
                <a:t>Được gọi khi người chơi click vào đáp án</a:t>
              </a:r>
            </a:p>
            <a:p>
              <a:pPr algn="l" marL="539749" indent="-269875" lvl="1">
                <a:lnSpc>
                  <a:spcPts val="3499"/>
                </a:lnSpc>
                <a:buFont typeface="Arial"/>
                <a:buChar char="•"/>
              </a:pPr>
              <a:r>
                <a:rPr lang="en-US" sz="2499">
                  <a:solidFill>
                    <a:srgbClr val="000000"/>
                  </a:solidFill>
                  <a:latin typeface="Canva Sans"/>
                  <a:ea typeface="Canva Sans"/>
                  <a:cs typeface="Canva Sans"/>
                  <a:sym typeface="Canva Sans"/>
                </a:rPr>
                <a:t>Tham số đầu vào để biết vị trí cụ thể câu trả lời</a:t>
              </a:r>
            </a:p>
            <a:p>
              <a:pPr algn="l" marL="539749" indent="-269875" lvl="1">
                <a:lnSpc>
                  <a:spcPts val="3499"/>
                </a:lnSpc>
                <a:buFont typeface="Arial"/>
                <a:buChar char="•"/>
              </a:pPr>
              <a:r>
                <a:rPr lang="en-US" sz="2499">
                  <a:solidFill>
                    <a:srgbClr val="000000"/>
                  </a:solidFill>
                  <a:latin typeface="Canva Sans"/>
                  <a:ea typeface="Canva Sans"/>
                  <a:cs typeface="Canva Sans"/>
                  <a:sym typeface="Canva Sans"/>
                </a:rPr>
                <a:t>Tính toán điểm vào self.score</a:t>
              </a:r>
            </a:p>
          </p:txBody>
        </p:sp>
      </p:grpSp>
      <p:sp>
        <p:nvSpPr>
          <p:cNvPr name="Freeform 9" id="9"/>
          <p:cNvSpPr/>
          <p:nvPr/>
        </p:nvSpPr>
        <p:spPr>
          <a:xfrm flipH="false" flipV="false" rot="0">
            <a:off x="0" y="2070337"/>
            <a:ext cx="9515592" cy="6327869"/>
          </a:xfrm>
          <a:custGeom>
            <a:avLst/>
            <a:gdLst/>
            <a:ahLst/>
            <a:cxnLst/>
            <a:rect r="r" b="b" t="t" l="l"/>
            <a:pathLst>
              <a:path h="6327869" w="9515592">
                <a:moveTo>
                  <a:pt x="0" y="0"/>
                </a:moveTo>
                <a:lnTo>
                  <a:pt x="9515592" y="0"/>
                </a:lnTo>
                <a:lnTo>
                  <a:pt x="9515592" y="6327868"/>
                </a:lnTo>
                <a:lnTo>
                  <a:pt x="0" y="6327868"/>
                </a:lnTo>
                <a:lnTo>
                  <a:pt x="0" y="0"/>
                </a:lnTo>
                <a:close/>
              </a:path>
            </a:pathLst>
          </a:custGeom>
          <a:blipFill>
            <a:blip r:embed="rId4"/>
            <a:stretch>
              <a:fillRect l="0" t="0" r="0" b="0"/>
            </a:stretch>
          </a:blipFill>
        </p:spPr>
      </p:sp>
      <p:sp>
        <p:nvSpPr>
          <p:cNvPr name="Freeform 10" id="10"/>
          <p:cNvSpPr/>
          <p:nvPr/>
        </p:nvSpPr>
        <p:spPr>
          <a:xfrm flipH="false" flipV="false" rot="0">
            <a:off x="9658221" y="5771801"/>
            <a:ext cx="7791251" cy="2162072"/>
          </a:xfrm>
          <a:custGeom>
            <a:avLst/>
            <a:gdLst/>
            <a:ahLst/>
            <a:cxnLst/>
            <a:rect r="r" b="b" t="t" l="l"/>
            <a:pathLst>
              <a:path h="2162072" w="7791251">
                <a:moveTo>
                  <a:pt x="0" y="0"/>
                </a:moveTo>
                <a:lnTo>
                  <a:pt x="7791251" y="0"/>
                </a:lnTo>
                <a:lnTo>
                  <a:pt x="7791251" y="2162073"/>
                </a:lnTo>
                <a:lnTo>
                  <a:pt x="0" y="2162073"/>
                </a:lnTo>
                <a:lnTo>
                  <a:pt x="0" y="0"/>
                </a:lnTo>
                <a:close/>
              </a:path>
            </a:pathLst>
          </a:custGeom>
          <a:blipFill>
            <a:blip r:embed="rId5"/>
            <a:stretch>
              <a:fillRect l="0" t="0" r="0" b="0"/>
            </a:stretch>
          </a:blipFill>
        </p:spPr>
      </p:sp>
      <p:sp>
        <p:nvSpPr>
          <p:cNvPr name="TextBox 11" id="11"/>
          <p:cNvSpPr txBox="true"/>
          <p:nvPr/>
        </p:nvSpPr>
        <p:spPr>
          <a:xfrm rot="0">
            <a:off x="423582" y="133910"/>
            <a:ext cx="17730535" cy="923925"/>
          </a:xfrm>
          <a:prstGeom prst="rect">
            <a:avLst/>
          </a:prstGeom>
        </p:spPr>
        <p:txBody>
          <a:bodyPr anchor="t" rtlCol="false" tIns="0" lIns="0" bIns="0" rIns="0">
            <a:spAutoFit/>
          </a:bodyPr>
          <a:lstStyle/>
          <a:p>
            <a:pPr algn="l">
              <a:lnSpc>
                <a:spcPts val="7215"/>
              </a:lnSpc>
              <a:spcBef>
                <a:spcPct val="0"/>
              </a:spcBef>
            </a:pPr>
            <a:r>
              <a:rPr lang="en-US" sz="6012">
                <a:solidFill>
                  <a:srgbClr val="EE4B4C"/>
                </a:solidFill>
                <a:latin typeface="Sansita"/>
                <a:ea typeface="Sansita"/>
                <a:cs typeface="Sansita"/>
                <a:sym typeface="Sansita"/>
              </a:rPr>
              <a:t>Một số phương thức quan trọng trong GameplayScreen: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314941" y="4425587"/>
            <a:ext cx="9302948" cy="5054806"/>
            <a:chOff x="0" y="0"/>
            <a:chExt cx="2450159" cy="1331307"/>
          </a:xfrm>
        </p:grpSpPr>
        <p:sp>
          <p:nvSpPr>
            <p:cNvPr name="Freeform 4" id="4"/>
            <p:cNvSpPr/>
            <p:nvPr/>
          </p:nvSpPr>
          <p:spPr>
            <a:xfrm flipH="false" flipV="false" rot="0">
              <a:off x="0" y="0"/>
              <a:ext cx="2450159" cy="1331307"/>
            </a:xfrm>
            <a:custGeom>
              <a:avLst/>
              <a:gdLst/>
              <a:ahLst/>
              <a:cxnLst/>
              <a:rect r="r" b="b" t="t" l="l"/>
              <a:pathLst>
                <a:path h="1331307" w="2450159">
                  <a:moveTo>
                    <a:pt x="0" y="0"/>
                  </a:moveTo>
                  <a:lnTo>
                    <a:pt x="2450159" y="0"/>
                  </a:lnTo>
                  <a:lnTo>
                    <a:pt x="2450159" y="1331307"/>
                  </a:lnTo>
                  <a:lnTo>
                    <a:pt x="0" y="1331307"/>
                  </a:lnTo>
                  <a:close/>
                </a:path>
              </a:pathLst>
            </a:custGeom>
            <a:solidFill>
              <a:srgbClr val="FFC466"/>
            </a:solidFill>
            <a:ln w="38100" cap="sq">
              <a:solidFill>
                <a:srgbClr val="000000"/>
              </a:solidFill>
              <a:prstDash val="solid"/>
              <a:miter/>
            </a:ln>
          </p:spPr>
        </p:sp>
        <p:sp>
          <p:nvSpPr>
            <p:cNvPr name="TextBox 5" id="5"/>
            <p:cNvSpPr txBox="true"/>
            <p:nvPr/>
          </p:nvSpPr>
          <p:spPr>
            <a:xfrm>
              <a:off x="0" y="-47625"/>
              <a:ext cx="2450159" cy="1378932"/>
            </a:xfrm>
            <a:prstGeom prst="rect">
              <a:avLst/>
            </a:prstGeom>
          </p:spPr>
          <p:txBody>
            <a:bodyPr anchor="ctr" rtlCol="false" tIns="381000" lIns="381000" bIns="381000" rIns="381000"/>
            <a:lstStyle/>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Dữ liệu mặc định khi file không tồn tại hoặc lỗi</a:t>
              </a:r>
            </a:p>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[0] * 6: Tạo list 6 phần tử giá trị 0: [0, 0, 0, 0, 0, 0]</a:t>
              </a:r>
            </a:p>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Nế</a:t>
              </a:r>
              <a:r>
                <a:rPr lang="en-US" sz="3099">
                  <a:solidFill>
                    <a:srgbClr val="000000"/>
                  </a:solidFill>
                  <a:latin typeface="Canva Sans"/>
                  <a:ea typeface="Canva Sans"/>
                  <a:cs typeface="Canva Sans"/>
                  <a:sym typeface="Canva Sans"/>
                </a:rPr>
                <a:t>u file cũ </a:t>
              </a:r>
              <a:r>
                <a:rPr lang="en-US" sz="3099">
                  <a:solidFill>
                    <a:srgbClr val="000000"/>
                  </a:solidFill>
                  <a:latin typeface="Canva Sans"/>
                  <a:ea typeface="Canva Sans"/>
                  <a:cs typeface="Canva Sans"/>
                  <a:sym typeface="Canva Sans"/>
                </a:rPr>
                <a:t>c</a:t>
              </a:r>
              <a:r>
                <a:rPr lang="en-US" sz="3099">
                  <a:solidFill>
                    <a:srgbClr val="000000"/>
                  </a:solidFill>
                  <a:latin typeface="Canva Sans"/>
                  <a:ea typeface="Canva Sans"/>
                  <a:cs typeface="Canva Sans"/>
                  <a:sym typeface="Canva Sans"/>
                </a:rPr>
                <a:t>hỉ có 3 level, thêm 3 số 0 cho level 4-6</a:t>
              </a:r>
            </a:p>
            <a:p>
              <a:pPr algn="l" marL="669283" indent="-334641" lvl="1">
                <a:lnSpc>
                  <a:spcPts val="4339"/>
                </a:lnSpc>
                <a:spcBef>
                  <a:spcPct val="0"/>
                </a:spcBef>
                <a:buFont typeface="Arial"/>
                <a:buChar char="•"/>
              </a:pPr>
              <a:r>
                <a:rPr lang="en-US" sz="3099">
                  <a:solidFill>
                    <a:srgbClr val="000000"/>
                  </a:solidFill>
                  <a:latin typeface="Canva Sans"/>
                  <a:ea typeface="Canva Sans"/>
                  <a:cs typeface="Canva Sans"/>
                  <a:sym typeface="Canva Sans"/>
                </a:rPr>
                <a:t>Bắt mọi</a:t>
              </a:r>
              <a:r>
                <a:rPr lang="en-US" sz="3099">
                  <a:solidFill>
                    <a:srgbClr val="000000"/>
                  </a:solidFill>
                  <a:latin typeface="Canva Sans"/>
                  <a:ea typeface="Canva Sans"/>
                  <a:cs typeface="Canva Sans"/>
                  <a:sym typeface="Canva Sans"/>
                </a:rPr>
                <a:t> l</a:t>
              </a:r>
              <a:r>
                <a:rPr lang="en-US" sz="3099">
                  <a:solidFill>
                    <a:srgbClr val="000000"/>
                  </a:solidFill>
                  <a:latin typeface="Canva Sans"/>
                  <a:ea typeface="Canva Sans"/>
                  <a:cs typeface="Canva Sans"/>
                  <a:sym typeface="Canva Sans"/>
                </a:rPr>
                <a:t>ỗi (JSONDecodeError, IOError, ...) và trả default</a:t>
              </a:r>
            </a:p>
          </p:txBody>
        </p:sp>
      </p:grpSp>
      <p:sp>
        <p:nvSpPr>
          <p:cNvPr name="Freeform 6" id="6"/>
          <p:cNvSpPr/>
          <p:nvPr/>
        </p:nvSpPr>
        <p:spPr>
          <a:xfrm flipH="false" flipV="false" rot="0">
            <a:off x="669327" y="1286435"/>
            <a:ext cx="7088829" cy="8792346"/>
          </a:xfrm>
          <a:custGeom>
            <a:avLst/>
            <a:gdLst/>
            <a:ahLst/>
            <a:cxnLst/>
            <a:rect r="r" b="b" t="t" l="l"/>
            <a:pathLst>
              <a:path h="8792346" w="7088829">
                <a:moveTo>
                  <a:pt x="0" y="0"/>
                </a:moveTo>
                <a:lnTo>
                  <a:pt x="7088829" y="0"/>
                </a:lnTo>
                <a:lnTo>
                  <a:pt x="7088829" y="8792346"/>
                </a:lnTo>
                <a:lnTo>
                  <a:pt x="0" y="8792346"/>
                </a:lnTo>
                <a:lnTo>
                  <a:pt x="0" y="0"/>
                </a:lnTo>
                <a:close/>
              </a:path>
            </a:pathLst>
          </a:custGeom>
          <a:blipFill>
            <a:blip r:embed="rId4"/>
            <a:stretch>
              <a:fillRect l="0" t="0" r="0" b="0"/>
            </a:stretch>
          </a:blipFill>
        </p:spPr>
      </p:sp>
      <p:sp>
        <p:nvSpPr>
          <p:cNvPr name="Freeform 7" id="7"/>
          <p:cNvSpPr/>
          <p:nvPr/>
        </p:nvSpPr>
        <p:spPr>
          <a:xfrm flipH="false" flipV="false" rot="0">
            <a:off x="9863449" y="1432112"/>
            <a:ext cx="5000007" cy="2820517"/>
          </a:xfrm>
          <a:custGeom>
            <a:avLst/>
            <a:gdLst/>
            <a:ahLst/>
            <a:cxnLst/>
            <a:rect r="r" b="b" t="t" l="l"/>
            <a:pathLst>
              <a:path h="2820517" w="5000007">
                <a:moveTo>
                  <a:pt x="0" y="0"/>
                </a:moveTo>
                <a:lnTo>
                  <a:pt x="5000007" y="0"/>
                </a:lnTo>
                <a:lnTo>
                  <a:pt x="5000007" y="2820516"/>
                </a:lnTo>
                <a:lnTo>
                  <a:pt x="0" y="2820516"/>
                </a:lnTo>
                <a:lnTo>
                  <a:pt x="0" y="0"/>
                </a:lnTo>
                <a:close/>
              </a:path>
            </a:pathLst>
          </a:custGeom>
          <a:blipFill>
            <a:blip r:embed="rId5"/>
            <a:stretch>
              <a:fillRect l="0" t="0" r="0" b="0"/>
            </a:stretch>
          </a:blipFill>
        </p:spPr>
      </p:sp>
      <p:sp>
        <p:nvSpPr>
          <p:cNvPr name="TextBox 8" id="8"/>
          <p:cNvSpPr txBox="true"/>
          <p:nvPr/>
        </p:nvSpPr>
        <p:spPr>
          <a:xfrm rot="0">
            <a:off x="423582" y="133910"/>
            <a:ext cx="9086624" cy="1152525"/>
          </a:xfrm>
          <a:prstGeom prst="rect">
            <a:avLst/>
          </a:prstGeom>
        </p:spPr>
        <p:txBody>
          <a:bodyPr anchor="t" rtlCol="false" tIns="0" lIns="0" bIns="0" rIns="0">
            <a:spAutoFit/>
          </a:bodyPr>
          <a:lstStyle/>
          <a:p>
            <a:pPr algn="l">
              <a:lnSpc>
                <a:spcPts val="9015"/>
              </a:lnSpc>
              <a:spcBef>
                <a:spcPct val="0"/>
              </a:spcBef>
            </a:pPr>
            <a:r>
              <a:rPr lang="en-US" sz="7512">
                <a:solidFill>
                  <a:srgbClr val="EE4B4C"/>
                </a:solidFill>
                <a:latin typeface="Sansita"/>
                <a:ea typeface="Sansita"/>
                <a:cs typeface="Sansita"/>
                <a:sym typeface="Sansita"/>
              </a:rPr>
              <a:t>Module: Save Manager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21267" y="6375194"/>
            <a:ext cx="16868244" cy="2883106"/>
            <a:chOff x="0" y="0"/>
            <a:chExt cx="4442665" cy="759337"/>
          </a:xfrm>
        </p:grpSpPr>
        <p:sp>
          <p:nvSpPr>
            <p:cNvPr name="Freeform 4" id="4"/>
            <p:cNvSpPr/>
            <p:nvPr/>
          </p:nvSpPr>
          <p:spPr>
            <a:xfrm flipH="false" flipV="false" rot="0">
              <a:off x="0" y="0"/>
              <a:ext cx="4442665" cy="759337"/>
            </a:xfrm>
            <a:custGeom>
              <a:avLst/>
              <a:gdLst/>
              <a:ahLst/>
              <a:cxnLst/>
              <a:rect r="r" b="b" t="t" l="l"/>
              <a:pathLst>
                <a:path h="759337" w="4442665">
                  <a:moveTo>
                    <a:pt x="0" y="0"/>
                  </a:moveTo>
                  <a:lnTo>
                    <a:pt x="4442665" y="0"/>
                  </a:lnTo>
                  <a:lnTo>
                    <a:pt x="4442665" y="759337"/>
                  </a:lnTo>
                  <a:lnTo>
                    <a:pt x="0" y="759337"/>
                  </a:lnTo>
                  <a:close/>
                </a:path>
              </a:pathLst>
            </a:custGeom>
            <a:solidFill>
              <a:srgbClr val="FFC466"/>
            </a:solidFill>
            <a:ln w="38100" cap="sq">
              <a:solidFill>
                <a:srgbClr val="000000"/>
              </a:solidFill>
              <a:prstDash val="solid"/>
              <a:miter/>
            </a:ln>
          </p:spPr>
        </p:sp>
        <p:sp>
          <p:nvSpPr>
            <p:cNvPr name="TextBox 5" id="5"/>
            <p:cNvSpPr txBox="true"/>
            <p:nvPr/>
          </p:nvSpPr>
          <p:spPr>
            <a:xfrm>
              <a:off x="0" y="-47625"/>
              <a:ext cx="4442665" cy="806962"/>
            </a:xfrm>
            <a:prstGeom prst="rect">
              <a:avLst/>
            </a:prstGeom>
          </p:spPr>
          <p:txBody>
            <a:bodyPr anchor="ctr" rtlCol="false" tIns="381000" lIns="381000" bIns="381000" rIns="381000"/>
            <a:lstStyle/>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json.dump(data, f, indent=4): Ghi dict Python thành JSON file với format đẹp</a:t>
              </a:r>
            </a:p>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indent=4: Mỗi cấp thụt 4 spaces, dễ đọc khi mở file save.json</a:t>
              </a:r>
            </a:p>
            <a:p>
              <a:pPr algn="l" marL="669283" indent="-334641" lvl="1">
                <a:lnSpc>
                  <a:spcPts val="4339"/>
                </a:lnSpc>
                <a:buFont typeface="Arial"/>
                <a:buChar char="•"/>
              </a:pPr>
              <a:r>
                <a:rPr lang="en-US" sz="3099">
                  <a:solidFill>
                    <a:srgbClr val="000000"/>
                  </a:solidFill>
                  <a:latin typeface="Canva Sans"/>
                  <a:ea typeface="Canva Sans"/>
                  <a:cs typeface="Canva Sans"/>
                  <a:sym typeface="Canva Sans"/>
                </a:rPr>
                <a:t>Exception không raise: Nếu save thất bại, chỉ in</a:t>
              </a:r>
              <a:r>
                <a:rPr lang="en-US" sz="3099">
                  <a:solidFill>
                    <a:srgbClr val="000000"/>
                  </a:solidFill>
                  <a:latin typeface="Canva Sans"/>
                  <a:ea typeface="Canva Sans"/>
                  <a:cs typeface="Canva Sans"/>
                  <a:sym typeface="Canva Sans"/>
                </a:rPr>
                <a:t> l</a:t>
              </a:r>
              <a:r>
                <a:rPr lang="en-US" sz="3099">
                  <a:solidFill>
                    <a:srgbClr val="000000"/>
                  </a:solidFill>
                  <a:latin typeface="Canva Sans"/>
                  <a:ea typeface="Canva Sans"/>
                  <a:cs typeface="Canva Sans"/>
                  <a:sym typeface="Canva Sans"/>
                </a:rPr>
                <a:t>ỗi, không crash game</a:t>
              </a:r>
            </a:p>
            <a:p>
              <a:pPr algn="l" marL="669283" indent="-334641" lvl="1">
                <a:lnSpc>
                  <a:spcPts val="4339"/>
                </a:lnSpc>
                <a:spcBef>
                  <a:spcPct val="0"/>
                </a:spcBef>
                <a:buFont typeface="Arial"/>
                <a:buChar char="•"/>
              </a:pPr>
              <a:r>
                <a:rPr lang="en-US" sz="3099">
                  <a:solidFill>
                    <a:srgbClr val="000000"/>
                  </a:solidFill>
                  <a:latin typeface="Canva Sans"/>
                  <a:ea typeface="Canva Sans"/>
                  <a:cs typeface="Canva Sans"/>
                  <a:sym typeface="Canva Sans"/>
                </a:rPr>
                <a:t>Mode 'w': Ghi đè toàn bộ file (không thêm vào sau)</a:t>
              </a:r>
            </a:p>
          </p:txBody>
        </p:sp>
      </p:grpSp>
      <p:sp>
        <p:nvSpPr>
          <p:cNvPr name="Freeform 6" id="6"/>
          <p:cNvSpPr/>
          <p:nvPr/>
        </p:nvSpPr>
        <p:spPr>
          <a:xfrm flipH="false" flipV="false" rot="0">
            <a:off x="11070980" y="1605070"/>
            <a:ext cx="6820897" cy="4056113"/>
          </a:xfrm>
          <a:custGeom>
            <a:avLst/>
            <a:gdLst/>
            <a:ahLst/>
            <a:cxnLst/>
            <a:rect r="r" b="b" t="t" l="l"/>
            <a:pathLst>
              <a:path h="4056113" w="6820897">
                <a:moveTo>
                  <a:pt x="0" y="0"/>
                </a:moveTo>
                <a:lnTo>
                  <a:pt x="6820897" y="0"/>
                </a:lnTo>
                <a:lnTo>
                  <a:pt x="6820897" y="4056113"/>
                </a:lnTo>
                <a:lnTo>
                  <a:pt x="0" y="4056113"/>
                </a:lnTo>
                <a:lnTo>
                  <a:pt x="0" y="0"/>
                </a:lnTo>
                <a:close/>
              </a:path>
            </a:pathLst>
          </a:custGeom>
          <a:blipFill>
            <a:blip r:embed="rId4"/>
            <a:stretch>
              <a:fillRect l="-2708" t="0" r="-2708" b="0"/>
            </a:stretch>
          </a:blipFill>
        </p:spPr>
      </p:sp>
      <p:sp>
        <p:nvSpPr>
          <p:cNvPr name="Freeform 7" id="7"/>
          <p:cNvSpPr/>
          <p:nvPr/>
        </p:nvSpPr>
        <p:spPr>
          <a:xfrm flipH="false" flipV="false" rot="0">
            <a:off x="423582" y="1605070"/>
            <a:ext cx="10306516" cy="4056113"/>
          </a:xfrm>
          <a:custGeom>
            <a:avLst/>
            <a:gdLst/>
            <a:ahLst/>
            <a:cxnLst/>
            <a:rect r="r" b="b" t="t" l="l"/>
            <a:pathLst>
              <a:path h="4056113" w="10306516">
                <a:moveTo>
                  <a:pt x="0" y="0"/>
                </a:moveTo>
                <a:lnTo>
                  <a:pt x="10306517" y="0"/>
                </a:lnTo>
                <a:lnTo>
                  <a:pt x="10306517" y="4056113"/>
                </a:lnTo>
                <a:lnTo>
                  <a:pt x="0" y="4056113"/>
                </a:lnTo>
                <a:lnTo>
                  <a:pt x="0" y="0"/>
                </a:lnTo>
                <a:close/>
              </a:path>
            </a:pathLst>
          </a:custGeom>
          <a:blipFill>
            <a:blip r:embed="rId5"/>
            <a:stretch>
              <a:fillRect l="0" t="0" r="0" b="0"/>
            </a:stretch>
          </a:blipFill>
        </p:spPr>
      </p:sp>
      <p:sp>
        <p:nvSpPr>
          <p:cNvPr name="TextBox 8" id="8"/>
          <p:cNvSpPr txBox="true"/>
          <p:nvPr/>
        </p:nvSpPr>
        <p:spPr>
          <a:xfrm rot="0">
            <a:off x="423582" y="133910"/>
            <a:ext cx="9086624" cy="1152525"/>
          </a:xfrm>
          <a:prstGeom prst="rect">
            <a:avLst/>
          </a:prstGeom>
        </p:spPr>
        <p:txBody>
          <a:bodyPr anchor="t" rtlCol="false" tIns="0" lIns="0" bIns="0" rIns="0">
            <a:spAutoFit/>
          </a:bodyPr>
          <a:lstStyle/>
          <a:p>
            <a:pPr algn="l">
              <a:lnSpc>
                <a:spcPts val="9015"/>
              </a:lnSpc>
              <a:spcBef>
                <a:spcPct val="0"/>
              </a:spcBef>
            </a:pPr>
            <a:r>
              <a:rPr lang="en-US" sz="7512">
                <a:solidFill>
                  <a:srgbClr val="EE4B4C"/>
                </a:solidFill>
                <a:latin typeface="Sansita"/>
                <a:ea typeface="Sansita"/>
                <a:cs typeface="Sansita"/>
                <a:sym typeface="Sansita"/>
              </a:rPr>
              <a:t>Module: Save Manager</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312" r="0" b="312"/>
          <a:stretch>
            <a:fillRect/>
          </a:stretch>
        </p:blipFill>
        <p:spPr>
          <a:xfrm flipH="false" flipV="false">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81315" y="2057400"/>
            <a:ext cx="8257457" cy="8071664"/>
          </a:xfrm>
          <a:custGeom>
            <a:avLst/>
            <a:gdLst/>
            <a:ahLst/>
            <a:cxnLst/>
            <a:rect r="r" b="b" t="t" l="l"/>
            <a:pathLst>
              <a:path h="8071664" w="8257457">
                <a:moveTo>
                  <a:pt x="0" y="0"/>
                </a:moveTo>
                <a:lnTo>
                  <a:pt x="8257457" y="0"/>
                </a:lnTo>
                <a:lnTo>
                  <a:pt x="8257457" y="8071664"/>
                </a:lnTo>
                <a:lnTo>
                  <a:pt x="0" y="80716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75958" y="3103076"/>
            <a:ext cx="8082832" cy="6718299"/>
            <a:chOff x="0" y="0"/>
            <a:chExt cx="2128812" cy="1769429"/>
          </a:xfrm>
        </p:grpSpPr>
        <p:sp>
          <p:nvSpPr>
            <p:cNvPr name="Freeform 5" id="5"/>
            <p:cNvSpPr/>
            <p:nvPr/>
          </p:nvSpPr>
          <p:spPr>
            <a:xfrm flipH="false" flipV="false" rot="0">
              <a:off x="0" y="0"/>
              <a:ext cx="2128812" cy="1769429"/>
            </a:xfrm>
            <a:custGeom>
              <a:avLst/>
              <a:gdLst/>
              <a:ahLst/>
              <a:cxnLst/>
              <a:rect r="r" b="b" t="t" l="l"/>
              <a:pathLst>
                <a:path h="1769429" w="2128812">
                  <a:moveTo>
                    <a:pt x="0" y="0"/>
                  </a:moveTo>
                  <a:lnTo>
                    <a:pt x="2128812" y="0"/>
                  </a:lnTo>
                  <a:lnTo>
                    <a:pt x="2128812" y="1769429"/>
                  </a:lnTo>
                  <a:lnTo>
                    <a:pt x="0" y="1769429"/>
                  </a:lnTo>
                  <a:close/>
                </a:path>
              </a:pathLst>
            </a:custGeom>
            <a:solidFill>
              <a:srgbClr val="FFC466"/>
            </a:solidFill>
            <a:ln w="38100" cap="sq">
              <a:solidFill>
                <a:srgbClr val="000000"/>
              </a:solidFill>
              <a:prstDash val="solid"/>
              <a:miter/>
            </a:ln>
          </p:spPr>
        </p:sp>
        <p:sp>
          <p:nvSpPr>
            <p:cNvPr name="TextBox 6" id="6"/>
            <p:cNvSpPr txBox="true"/>
            <p:nvPr/>
          </p:nvSpPr>
          <p:spPr>
            <a:xfrm>
              <a:off x="0" y="-57150"/>
              <a:ext cx="2128812" cy="1826579"/>
            </a:xfrm>
            <a:prstGeom prst="rect">
              <a:avLst/>
            </a:prstGeom>
          </p:spPr>
          <p:txBody>
            <a:bodyPr anchor="ctr" rtlCol="false" tIns="381000" lIns="381000" bIns="381000" rIns="381000"/>
            <a:lstStyle/>
            <a:p>
              <a:pPr algn="l" marL="669283" indent="-334641" lvl="1">
                <a:lnSpc>
                  <a:spcPts val="4339"/>
                </a:lnSpc>
                <a:buFont typeface="Arial"/>
                <a:buChar char="•"/>
              </a:pPr>
              <a:r>
                <a:rPr lang="en-US" sz="3099">
                  <a:solidFill>
                    <a:srgbClr val="000000"/>
                  </a:solidFill>
                  <a:latin typeface="Garet"/>
                  <a:ea typeface="Garet"/>
                  <a:cs typeface="Garet"/>
                  <a:sym typeface="Garet"/>
                </a:rPr>
                <a:t>Giao diện hấp dẫn, màu sắc rõ ràng, â</a:t>
              </a:r>
              <a:r>
                <a:rPr lang="en-US" sz="3099">
                  <a:solidFill>
                    <a:srgbClr val="000000"/>
                  </a:solidFill>
                  <a:latin typeface="Garet"/>
                  <a:ea typeface="Garet"/>
                  <a:cs typeface="Garet"/>
                  <a:sym typeface="Garet"/>
                </a:rPr>
                <a:t>m thanh sinh động, tạo cảm xúc.</a:t>
              </a:r>
            </a:p>
            <a:p>
              <a:pPr algn="l" marL="669283" indent="-334641" lvl="1">
                <a:lnSpc>
                  <a:spcPts val="4339"/>
                </a:lnSpc>
                <a:buFont typeface="Arial"/>
                <a:buChar char="•"/>
              </a:pPr>
              <a:r>
                <a:rPr lang="en-US" sz="3099">
                  <a:solidFill>
                    <a:srgbClr val="000000"/>
                  </a:solidFill>
                  <a:latin typeface="Garet"/>
                  <a:ea typeface="Garet"/>
                  <a:cs typeface="Garet"/>
                  <a:sym typeface="Garet"/>
                </a:rPr>
                <a:t>Cấp độ phân hóa tốt từ cộng trừ cơ bản đến phân số phức tạp, mở khóa từng level, rèn luyện phản xạ tính toán nhanh, làm quen với phân số một cách vui vẻ.</a:t>
              </a:r>
            </a:p>
            <a:p>
              <a:pPr algn="l" marL="669283" indent="-334641" lvl="1">
                <a:lnSpc>
                  <a:spcPts val="4339"/>
                </a:lnSpc>
                <a:buFont typeface="Arial"/>
                <a:buChar char="•"/>
              </a:pPr>
              <a:r>
                <a:rPr lang="en-US" sz="3099">
                  <a:solidFill>
                    <a:srgbClr val="000000"/>
                  </a:solidFill>
                  <a:latin typeface="Garet"/>
                  <a:ea typeface="Garet"/>
                  <a:cs typeface="Garet"/>
                  <a:sym typeface="Garet"/>
                </a:rPr>
                <a:t>Cài đặt đơn giản phù hợp, học sinh tự chơi được không cần hướng dẫn.</a:t>
              </a:r>
            </a:p>
          </p:txBody>
        </p:sp>
      </p:grpSp>
      <p:grpSp>
        <p:nvGrpSpPr>
          <p:cNvPr name="Group 7" id="7"/>
          <p:cNvGrpSpPr/>
          <p:nvPr/>
        </p:nvGrpSpPr>
        <p:grpSpPr>
          <a:xfrm rot="0">
            <a:off x="9176468" y="3103076"/>
            <a:ext cx="8082832" cy="6718299"/>
            <a:chOff x="0" y="0"/>
            <a:chExt cx="2128812" cy="1769429"/>
          </a:xfrm>
        </p:grpSpPr>
        <p:sp>
          <p:nvSpPr>
            <p:cNvPr name="Freeform 8" id="8"/>
            <p:cNvSpPr/>
            <p:nvPr/>
          </p:nvSpPr>
          <p:spPr>
            <a:xfrm flipH="false" flipV="false" rot="0">
              <a:off x="0" y="0"/>
              <a:ext cx="2128812" cy="1769429"/>
            </a:xfrm>
            <a:custGeom>
              <a:avLst/>
              <a:gdLst/>
              <a:ahLst/>
              <a:cxnLst/>
              <a:rect r="r" b="b" t="t" l="l"/>
              <a:pathLst>
                <a:path h="1769429" w="2128812">
                  <a:moveTo>
                    <a:pt x="0" y="0"/>
                  </a:moveTo>
                  <a:lnTo>
                    <a:pt x="2128812" y="0"/>
                  </a:lnTo>
                  <a:lnTo>
                    <a:pt x="2128812" y="1769429"/>
                  </a:lnTo>
                  <a:lnTo>
                    <a:pt x="0" y="1769429"/>
                  </a:lnTo>
                  <a:close/>
                </a:path>
              </a:pathLst>
            </a:custGeom>
            <a:solidFill>
              <a:srgbClr val="FFC466"/>
            </a:solidFill>
            <a:ln w="38100" cap="sq">
              <a:solidFill>
                <a:srgbClr val="000000"/>
              </a:solidFill>
              <a:prstDash val="solid"/>
              <a:miter/>
            </a:ln>
          </p:spPr>
        </p:sp>
        <p:sp>
          <p:nvSpPr>
            <p:cNvPr name="TextBox 9" id="9"/>
            <p:cNvSpPr txBox="true"/>
            <p:nvPr/>
          </p:nvSpPr>
          <p:spPr>
            <a:xfrm>
              <a:off x="0" y="-57150"/>
              <a:ext cx="2128812" cy="1826579"/>
            </a:xfrm>
            <a:prstGeom prst="rect">
              <a:avLst/>
            </a:prstGeom>
          </p:spPr>
          <p:txBody>
            <a:bodyPr anchor="ctr" rtlCol="false" tIns="381000" lIns="381000" bIns="381000" rIns="381000"/>
            <a:lstStyle/>
            <a:p>
              <a:pPr algn="l" marL="669283" indent="-334641" lvl="1">
                <a:lnSpc>
                  <a:spcPts val="4339"/>
                </a:lnSpc>
                <a:buFont typeface="Arial"/>
                <a:buChar char="•"/>
              </a:pPr>
              <a:r>
                <a:rPr lang="en-US" sz="3099">
                  <a:solidFill>
                    <a:srgbClr val="000000"/>
                  </a:solidFill>
                  <a:latin typeface="Garet"/>
                  <a:ea typeface="Garet"/>
                  <a:cs typeface="Garet"/>
                  <a:sym typeface="Garet"/>
                </a:rPr>
                <a:t>Thiếu hỗ trợ học tập như gợi ý, giải thích</a:t>
              </a:r>
            </a:p>
            <a:p>
              <a:pPr algn="l" marL="669283" indent="-334641" lvl="1">
                <a:lnSpc>
                  <a:spcPts val="4339"/>
                </a:lnSpc>
                <a:buFont typeface="Arial"/>
                <a:buChar char="•"/>
              </a:pPr>
              <a:r>
                <a:rPr lang="en-US" sz="3099">
                  <a:solidFill>
                    <a:srgbClr val="000000"/>
                  </a:solidFill>
                  <a:latin typeface="Garet"/>
                  <a:ea typeface="Garet"/>
                  <a:cs typeface="Garet"/>
                  <a:sym typeface="Garet"/>
                </a:rPr>
                <a:t>Thiếu tính năng xã hội như so sánh với bạn, bảng xếp hạng</a:t>
              </a:r>
            </a:p>
            <a:p>
              <a:pPr algn="l" marL="669283" indent="-334641" lvl="1">
                <a:lnSpc>
                  <a:spcPts val="4339"/>
                </a:lnSpc>
                <a:buFont typeface="Arial"/>
                <a:buChar char="•"/>
              </a:pPr>
              <a:r>
                <a:rPr lang="en-US" sz="3099">
                  <a:solidFill>
                    <a:srgbClr val="000000"/>
                  </a:solidFill>
                  <a:latin typeface="Garet"/>
                  <a:ea typeface="Garet"/>
                  <a:cs typeface="Garet"/>
                  <a:sym typeface="Garet"/>
                </a:rPr>
                <a:t>File dữ liệu dễ dàng sửa đổi</a:t>
              </a:r>
            </a:p>
            <a:p>
              <a:pPr algn="l" marL="669283" indent="-334641" lvl="1">
                <a:lnSpc>
                  <a:spcPts val="4339"/>
                </a:lnSpc>
                <a:buFont typeface="Arial"/>
                <a:buChar char="•"/>
              </a:pPr>
              <a:r>
                <a:rPr lang="en-US" sz="3099">
                  <a:solidFill>
                    <a:srgbClr val="000000"/>
                  </a:solidFill>
                  <a:latin typeface="Garet"/>
                  <a:ea typeface="Garet"/>
                  <a:cs typeface="Garet"/>
                  <a:sym typeface="Garet"/>
                </a:rPr>
                <a:t>Câu hỏi, dạng câu hỏi còn hạn chế, chưa đủ đa dạng</a:t>
              </a:r>
            </a:p>
          </p:txBody>
        </p:sp>
      </p:grpSp>
      <p:sp>
        <p:nvSpPr>
          <p:cNvPr name="Freeform 10" id="10"/>
          <p:cNvSpPr/>
          <p:nvPr/>
        </p:nvSpPr>
        <p:spPr>
          <a:xfrm flipH="false" flipV="false" rot="0">
            <a:off x="14038772" y="-234965"/>
            <a:ext cx="4466972" cy="4215704"/>
          </a:xfrm>
          <a:custGeom>
            <a:avLst/>
            <a:gdLst/>
            <a:ahLst/>
            <a:cxnLst/>
            <a:rect r="r" b="b" t="t" l="l"/>
            <a:pathLst>
              <a:path h="4215704" w="4466972">
                <a:moveTo>
                  <a:pt x="0" y="0"/>
                </a:moveTo>
                <a:lnTo>
                  <a:pt x="4466972" y="0"/>
                </a:lnTo>
                <a:lnTo>
                  <a:pt x="4466972" y="4215705"/>
                </a:lnTo>
                <a:lnTo>
                  <a:pt x="0" y="42157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0" y="0"/>
            <a:ext cx="4360053" cy="4114800"/>
          </a:xfrm>
          <a:custGeom>
            <a:avLst/>
            <a:gdLst/>
            <a:ahLst/>
            <a:cxnLst/>
            <a:rect r="r" b="b" t="t" l="l"/>
            <a:pathLst>
              <a:path h="4114800" w="4360053">
                <a:moveTo>
                  <a:pt x="0" y="0"/>
                </a:moveTo>
                <a:lnTo>
                  <a:pt x="4360053" y="0"/>
                </a:lnTo>
                <a:lnTo>
                  <a:pt x="436005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416912" y="1028700"/>
            <a:ext cx="11800972" cy="1619250"/>
          </a:xfrm>
          <a:prstGeom prst="rect">
            <a:avLst/>
          </a:prstGeom>
        </p:spPr>
        <p:txBody>
          <a:bodyPr anchor="t" rtlCol="false" tIns="0" lIns="0" bIns="0" rIns="0">
            <a:spAutoFit/>
          </a:bodyPr>
          <a:lstStyle/>
          <a:p>
            <a:pPr algn="l">
              <a:lnSpc>
                <a:spcPts val="12814"/>
              </a:lnSpc>
              <a:spcBef>
                <a:spcPct val="0"/>
              </a:spcBef>
            </a:pPr>
            <a:r>
              <a:rPr lang="en-US" sz="10678">
                <a:solidFill>
                  <a:srgbClr val="EE4B4C"/>
                </a:solidFill>
                <a:latin typeface="Paytone One"/>
                <a:ea typeface="Paytone One"/>
                <a:cs typeface="Paytone One"/>
                <a:sym typeface="Paytone One"/>
              </a:rPr>
              <a:t>Ưu điểm</a:t>
            </a:r>
          </a:p>
        </p:txBody>
      </p:sp>
      <p:sp>
        <p:nvSpPr>
          <p:cNvPr name="TextBox 13" id="13"/>
          <p:cNvSpPr txBox="true"/>
          <p:nvPr/>
        </p:nvSpPr>
        <p:spPr>
          <a:xfrm rot="0">
            <a:off x="10495072" y="1028700"/>
            <a:ext cx="7087401" cy="1619250"/>
          </a:xfrm>
          <a:prstGeom prst="rect">
            <a:avLst/>
          </a:prstGeom>
        </p:spPr>
        <p:txBody>
          <a:bodyPr anchor="t" rtlCol="false" tIns="0" lIns="0" bIns="0" rIns="0">
            <a:spAutoFit/>
          </a:bodyPr>
          <a:lstStyle/>
          <a:p>
            <a:pPr algn="l">
              <a:lnSpc>
                <a:spcPts val="12814"/>
              </a:lnSpc>
              <a:spcBef>
                <a:spcPct val="0"/>
              </a:spcBef>
            </a:pPr>
            <a:r>
              <a:rPr lang="en-US" sz="10678">
                <a:solidFill>
                  <a:srgbClr val="EE4B4C"/>
                </a:solidFill>
                <a:latin typeface="Paytone One"/>
                <a:ea typeface="Paytone One"/>
                <a:cs typeface="Paytone One"/>
                <a:sym typeface="Paytone One"/>
              </a:rPr>
              <a:t>Hạn chế</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359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27734" y="2908639"/>
            <a:ext cx="11055311" cy="4790357"/>
            <a:chOff x="0" y="0"/>
            <a:chExt cx="2911687" cy="1261658"/>
          </a:xfrm>
        </p:grpSpPr>
        <p:sp>
          <p:nvSpPr>
            <p:cNvPr name="Freeform 4" id="4"/>
            <p:cNvSpPr/>
            <p:nvPr/>
          </p:nvSpPr>
          <p:spPr>
            <a:xfrm flipH="false" flipV="false" rot="0">
              <a:off x="0" y="0"/>
              <a:ext cx="2911687" cy="1261658"/>
            </a:xfrm>
            <a:custGeom>
              <a:avLst/>
              <a:gdLst/>
              <a:ahLst/>
              <a:cxnLst/>
              <a:rect r="r" b="b" t="t" l="l"/>
              <a:pathLst>
                <a:path h="1261658" w="2911687">
                  <a:moveTo>
                    <a:pt x="0" y="0"/>
                  </a:moveTo>
                  <a:lnTo>
                    <a:pt x="2911687" y="0"/>
                  </a:lnTo>
                  <a:lnTo>
                    <a:pt x="2911687" y="1261658"/>
                  </a:lnTo>
                  <a:lnTo>
                    <a:pt x="0" y="1261658"/>
                  </a:lnTo>
                  <a:close/>
                </a:path>
              </a:pathLst>
            </a:custGeom>
            <a:solidFill>
              <a:srgbClr val="FFC466"/>
            </a:solidFill>
            <a:ln w="38100" cap="sq">
              <a:solidFill>
                <a:srgbClr val="000000"/>
              </a:solidFill>
              <a:prstDash val="solid"/>
              <a:miter/>
            </a:ln>
          </p:spPr>
        </p:sp>
        <p:sp>
          <p:nvSpPr>
            <p:cNvPr name="TextBox 5" id="5"/>
            <p:cNvSpPr txBox="true"/>
            <p:nvPr/>
          </p:nvSpPr>
          <p:spPr>
            <a:xfrm>
              <a:off x="0" y="-85725"/>
              <a:ext cx="2911687" cy="1347383"/>
            </a:xfrm>
            <a:prstGeom prst="rect">
              <a:avLst/>
            </a:prstGeom>
          </p:spPr>
          <p:txBody>
            <a:bodyPr anchor="ctr" rtlCol="false" tIns="381000" lIns="381000" bIns="381000" rIns="381000"/>
            <a:lstStyle/>
            <a:p>
              <a:pPr algn="l" marL="993125" indent="-496562" lvl="1">
                <a:lnSpc>
                  <a:spcPts val="6439"/>
                </a:lnSpc>
                <a:buFont typeface="Arial"/>
                <a:buChar char="•"/>
              </a:pPr>
              <a:r>
                <a:rPr lang="en-US" sz="4599">
                  <a:solidFill>
                    <a:srgbClr val="000000"/>
                  </a:solidFill>
                  <a:latin typeface="Canva Sans"/>
                  <a:ea typeface="Canva Sans"/>
                  <a:cs typeface="Canva Sans"/>
                  <a:sym typeface="Canva Sans"/>
                </a:rPr>
                <a:t>Multiplayer mode</a:t>
              </a:r>
            </a:p>
            <a:p>
              <a:pPr algn="l" marL="993125" indent="-496562" lvl="1">
                <a:lnSpc>
                  <a:spcPts val="6439"/>
                </a:lnSpc>
                <a:buFont typeface="Arial"/>
                <a:buChar char="•"/>
              </a:pPr>
              <a:r>
                <a:rPr lang="en-US" sz="4599">
                  <a:solidFill>
                    <a:srgbClr val="000000"/>
                  </a:solidFill>
                  <a:latin typeface="Canva Sans"/>
                  <a:ea typeface="Canva Sans"/>
                  <a:cs typeface="Canva Sans"/>
                  <a:sym typeface="Canva Sans"/>
                </a:rPr>
                <a:t>Bảng xếp hạng trực tuyến</a:t>
              </a:r>
            </a:p>
            <a:p>
              <a:pPr algn="l" marL="993125" indent="-496562" lvl="1">
                <a:lnSpc>
                  <a:spcPts val="6439"/>
                </a:lnSpc>
                <a:buFont typeface="Arial"/>
                <a:buChar char="•"/>
              </a:pPr>
              <a:r>
                <a:rPr lang="en-US" sz="4599">
                  <a:solidFill>
                    <a:srgbClr val="000000"/>
                  </a:solidFill>
                  <a:latin typeface="Canva Sans"/>
                  <a:ea typeface="Canva Sans"/>
                  <a:cs typeface="Canva Sans"/>
                  <a:sym typeface="Canva Sans"/>
                </a:rPr>
                <a:t>Thêm level 7-10 (logarit, hình học, ...)</a:t>
              </a:r>
            </a:p>
            <a:p>
              <a:pPr algn="l" marL="993125" indent="-496562" lvl="1">
                <a:lnSpc>
                  <a:spcPts val="6439"/>
                </a:lnSpc>
                <a:buFont typeface="Arial"/>
                <a:buChar char="•"/>
              </a:pPr>
              <a:r>
                <a:rPr lang="en-US" sz="4599">
                  <a:solidFill>
                    <a:srgbClr val="000000"/>
                  </a:solidFill>
                  <a:latin typeface="Canva Sans"/>
                  <a:ea typeface="Canva Sans"/>
                  <a:cs typeface="Canva Sans"/>
                  <a:sym typeface="Canva Sans"/>
                </a:rPr>
                <a:t>Animation hiệu ứng đẹp hơn</a:t>
              </a:r>
            </a:p>
          </p:txBody>
        </p:sp>
      </p:grpSp>
      <p:sp>
        <p:nvSpPr>
          <p:cNvPr name="Freeform 6" id="6"/>
          <p:cNvSpPr/>
          <p:nvPr/>
        </p:nvSpPr>
        <p:spPr>
          <a:xfrm flipH="false" flipV="false" rot="0">
            <a:off x="13821028" y="0"/>
            <a:ext cx="4466972" cy="4215704"/>
          </a:xfrm>
          <a:custGeom>
            <a:avLst/>
            <a:gdLst/>
            <a:ahLst/>
            <a:cxnLst/>
            <a:rect r="r" b="b" t="t" l="l"/>
            <a:pathLst>
              <a:path h="4215704" w="4466972">
                <a:moveTo>
                  <a:pt x="0" y="0"/>
                </a:moveTo>
                <a:lnTo>
                  <a:pt x="4466972" y="0"/>
                </a:lnTo>
                <a:lnTo>
                  <a:pt x="4466972" y="4215704"/>
                </a:lnTo>
                <a:lnTo>
                  <a:pt x="0" y="42157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0" y="6419269"/>
            <a:ext cx="4360053" cy="4114800"/>
          </a:xfrm>
          <a:custGeom>
            <a:avLst/>
            <a:gdLst/>
            <a:ahLst/>
            <a:cxnLst/>
            <a:rect r="r" b="b" t="t" l="l"/>
            <a:pathLst>
              <a:path h="4114800" w="4360053">
                <a:moveTo>
                  <a:pt x="0" y="4114800"/>
                </a:moveTo>
                <a:lnTo>
                  <a:pt x="4360053" y="4114800"/>
                </a:lnTo>
                <a:lnTo>
                  <a:pt x="4360053"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390489" y="7795141"/>
            <a:ext cx="2897511" cy="2491859"/>
          </a:xfrm>
          <a:custGeom>
            <a:avLst/>
            <a:gdLst/>
            <a:ahLst/>
            <a:cxnLst/>
            <a:rect r="r" b="b" t="t" l="l"/>
            <a:pathLst>
              <a:path h="2491859" w="2897511">
                <a:moveTo>
                  <a:pt x="0" y="0"/>
                </a:moveTo>
                <a:lnTo>
                  <a:pt x="2897511" y="0"/>
                </a:lnTo>
                <a:lnTo>
                  <a:pt x="2897511" y="2491859"/>
                </a:lnTo>
                <a:lnTo>
                  <a:pt x="0" y="24918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33197" y="-629569"/>
            <a:ext cx="2923396" cy="2874673"/>
          </a:xfrm>
          <a:custGeom>
            <a:avLst/>
            <a:gdLst/>
            <a:ahLst/>
            <a:cxnLst/>
            <a:rect r="r" b="b" t="t" l="l"/>
            <a:pathLst>
              <a:path h="2874673" w="2923396">
                <a:moveTo>
                  <a:pt x="0" y="0"/>
                </a:moveTo>
                <a:lnTo>
                  <a:pt x="2923397" y="0"/>
                </a:lnTo>
                <a:lnTo>
                  <a:pt x="2923397" y="2874672"/>
                </a:lnTo>
                <a:lnTo>
                  <a:pt x="0" y="28746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8796329" y="325078"/>
            <a:ext cx="1956297" cy="2160659"/>
          </a:xfrm>
          <a:custGeom>
            <a:avLst/>
            <a:gdLst/>
            <a:ahLst/>
            <a:cxnLst/>
            <a:rect r="r" b="b" t="t" l="l"/>
            <a:pathLst>
              <a:path h="2160659" w="1956297">
                <a:moveTo>
                  <a:pt x="0" y="0"/>
                </a:moveTo>
                <a:lnTo>
                  <a:pt x="1956296" y="0"/>
                </a:lnTo>
                <a:lnTo>
                  <a:pt x="1956296" y="2160659"/>
                </a:lnTo>
                <a:lnTo>
                  <a:pt x="0" y="21606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625288" y="1028700"/>
            <a:ext cx="7876709" cy="1216403"/>
          </a:xfrm>
          <a:prstGeom prst="rect">
            <a:avLst/>
          </a:prstGeom>
        </p:spPr>
        <p:txBody>
          <a:bodyPr anchor="t" rtlCol="false" tIns="0" lIns="0" bIns="0" rIns="0">
            <a:spAutoFit/>
          </a:bodyPr>
          <a:lstStyle/>
          <a:p>
            <a:pPr algn="l">
              <a:lnSpc>
                <a:spcPts val="9594"/>
              </a:lnSpc>
              <a:spcBef>
                <a:spcPct val="0"/>
              </a:spcBef>
            </a:pPr>
            <a:r>
              <a:rPr lang="en-US" sz="7995">
                <a:solidFill>
                  <a:srgbClr val="EE4B4C"/>
                </a:solidFill>
                <a:latin typeface="Sansita"/>
                <a:ea typeface="Sansita"/>
                <a:cs typeface="Sansita"/>
                <a:sym typeface="Sansita"/>
              </a:rPr>
              <a:t>Hướng phát triển: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819421" y="3797764"/>
            <a:ext cx="10916249" cy="1787864"/>
            <a:chOff x="0" y="0"/>
            <a:chExt cx="2875062" cy="470878"/>
          </a:xfrm>
        </p:grpSpPr>
        <p:sp>
          <p:nvSpPr>
            <p:cNvPr name="Freeform 4" id="4"/>
            <p:cNvSpPr/>
            <p:nvPr/>
          </p:nvSpPr>
          <p:spPr>
            <a:xfrm flipH="false" flipV="false" rot="0">
              <a:off x="0" y="0"/>
              <a:ext cx="2875062" cy="470878"/>
            </a:xfrm>
            <a:custGeom>
              <a:avLst/>
              <a:gdLst/>
              <a:ahLst/>
              <a:cxnLst/>
              <a:rect r="r" b="b" t="t" l="l"/>
              <a:pathLst>
                <a:path h="470878" w="2875062">
                  <a:moveTo>
                    <a:pt x="39007" y="0"/>
                  </a:moveTo>
                  <a:lnTo>
                    <a:pt x="2836055" y="0"/>
                  </a:lnTo>
                  <a:cubicBezTo>
                    <a:pt x="2857598" y="0"/>
                    <a:pt x="2875062" y="17464"/>
                    <a:pt x="2875062" y="39007"/>
                  </a:cubicBezTo>
                  <a:lnTo>
                    <a:pt x="2875062" y="431871"/>
                  </a:lnTo>
                  <a:cubicBezTo>
                    <a:pt x="2875062" y="453414"/>
                    <a:pt x="2857598" y="470878"/>
                    <a:pt x="2836055" y="470878"/>
                  </a:cubicBezTo>
                  <a:lnTo>
                    <a:pt x="39007" y="470878"/>
                  </a:lnTo>
                  <a:cubicBezTo>
                    <a:pt x="17464" y="470878"/>
                    <a:pt x="0" y="453414"/>
                    <a:pt x="0" y="431871"/>
                  </a:cubicBezTo>
                  <a:lnTo>
                    <a:pt x="0" y="39007"/>
                  </a:lnTo>
                  <a:cubicBezTo>
                    <a:pt x="0" y="17464"/>
                    <a:pt x="17464" y="0"/>
                    <a:pt x="39007" y="0"/>
                  </a:cubicBezTo>
                  <a:close/>
                </a:path>
              </a:pathLst>
            </a:custGeom>
            <a:solidFill>
              <a:srgbClr val="FFC466"/>
            </a:solidFill>
            <a:ln w="38100" cap="rnd">
              <a:solidFill>
                <a:srgbClr val="000000"/>
              </a:solidFill>
              <a:prstDash val="solid"/>
              <a:round/>
            </a:ln>
          </p:spPr>
        </p:sp>
        <p:sp>
          <p:nvSpPr>
            <p:cNvPr name="TextBox 5" id="5"/>
            <p:cNvSpPr txBox="true"/>
            <p:nvPr/>
          </p:nvSpPr>
          <p:spPr>
            <a:xfrm>
              <a:off x="0" y="-38100"/>
              <a:ext cx="2875062" cy="50897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984704">
            <a:off x="15582285" y="6179241"/>
            <a:ext cx="3066437" cy="5451444"/>
          </a:xfrm>
          <a:custGeom>
            <a:avLst/>
            <a:gdLst/>
            <a:ahLst/>
            <a:cxnLst/>
            <a:rect r="r" b="b" t="t" l="l"/>
            <a:pathLst>
              <a:path h="5451444" w="3066437">
                <a:moveTo>
                  <a:pt x="0" y="0"/>
                </a:moveTo>
                <a:lnTo>
                  <a:pt x="3066437" y="0"/>
                </a:lnTo>
                <a:lnTo>
                  <a:pt x="3066437" y="5451444"/>
                </a:lnTo>
                <a:lnTo>
                  <a:pt x="0" y="54514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553449">
            <a:off x="-256428" y="-753809"/>
            <a:ext cx="2881682" cy="4904991"/>
          </a:xfrm>
          <a:custGeom>
            <a:avLst/>
            <a:gdLst/>
            <a:ahLst/>
            <a:cxnLst/>
            <a:rect r="r" b="b" t="t" l="l"/>
            <a:pathLst>
              <a:path h="4904991" w="2881682">
                <a:moveTo>
                  <a:pt x="0" y="0"/>
                </a:moveTo>
                <a:lnTo>
                  <a:pt x="2881683" y="0"/>
                </a:lnTo>
                <a:lnTo>
                  <a:pt x="2881683" y="4904992"/>
                </a:lnTo>
                <a:lnTo>
                  <a:pt x="0" y="49049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822089">
            <a:off x="14963681" y="206071"/>
            <a:ext cx="4303646" cy="2598326"/>
          </a:xfrm>
          <a:custGeom>
            <a:avLst/>
            <a:gdLst/>
            <a:ahLst/>
            <a:cxnLst/>
            <a:rect r="r" b="b" t="t" l="l"/>
            <a:pathLst>
              <a:path h="2598326" w="4303646">
                <a:moveTo>
                  <a:pt x="0" y="0"/>
                </a:moveTo>
                <a:lnTo>
                  <a:pt x="4303645" y="0"/>
                </a:lnTo>
                <a:lnTo>
                  <a:pt x="4303645" y="2598327"/>
                </a:lnTo>
                <a:lnTo>
                  <a:pt x="0" y="25983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506023" y="6267545"/>
            <a:ext cx="2967673" cy="4767346"/>
          </a:xfrm>
          <a:custGeom>
            <a:avLst/>
            <a:gdLst/>
            <a:ahLst/>
            <a:cxnLst/>
            <a:rect r="r" b="b" t="t" l="l"/>
            <a:pathLst>
              <a:path h="4767346" w="2967673">
                <a:moveTo>
                  <a:pt x="0" y="0"/>
                </a:moveTo>
                <a:lnTo>
                  <a:pt x="2967673" y="0"/>
                </a:lnTo>
                <a:lnTo>
                  <a:pt x="2967673" y="4767346"/>
                </a:lnTo>
                <a:lnTo>
                  <a:pt x="0" y="47673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3261516" y="1834668"/>
            <a:ext cx="11340609" cy="2286000"/>
          </a:xfrm>
          <a:prstGeom prst="rect">
            <a:avLst/>
          </a:prstGeom>
        </p:spPr>
        <p:txBody>
          <a:bodyPr anchor="t" rtlCol="false" tIns="0" lIns="0" bIns="0" rIns="0">
            <a:spAutoFit/>
          </a:bodyPr>
          <a:lstStyle/>
          <a:p>
            <a:pPr algn="ctr">
              <a:lnSpc>
                <a:spcPts val="9015"/>
              </a:lnSpc>
            </a:pPr>
            <a:r>
              <a:rPr lang="en-US" sz="7512">
                <a:solidFill>
                  <a:srgbClr val="EE4B4C"/>
                </a:solidFill>
                <a:latin typeface="Paytone One"/>
                <a:ea typeface="Paytone One"/>
                <a:cs typeface="Paytone One"/>
                <a:sym typeface="Paytone One"/>
              </a:rPr>
              <a:t>Giới </a:t>
            </a:r>
            <a:r>
              <a:rPr lang="en-US" sz="7512">
                <a:solidFill>
                  <a:srgbClr val="EE4B4C"/>
                </a:solidFill>
                <a:latin typeface="Paytone One"/>
                <a:ea typeface="Paytone One"/>
                <a:cs typeface="Paytone One"/>
                <a:sym typeface="Paytone One"/>
              </a:rPr>
              <a:t>thiệu vấn đề</a:t>
            </a:r>
          </a:p>
          <a:p>
            <a:pPr algn="ctr">
              <a:lnSpc>
                <a:spcPts val="9015"/>
              </a:lnSpc>
              <a:spcBef>
                <a:spcPct val="0"/>
              </a:spcBef>
            </a:pPr>
          </a:p>
        </p:txBody>
      </p:sp>
      <p:sp>
        <p:nvSpPr>
          <p:cNvPr name="Freeform 11" id="11"/>
          <p:cNvSpPr/>
          <p:nvPr/>
        </p:nvSpPr>
        <p:spPr>
          <a:xfrm flipH="false" flipV="false" rot="0">
            <a:off x="16093281" y="5011788"/>
            <a:ext cx="805446" cy="805446"/>
          </a:xfrm>
          <a:custGeom>
            <a:avLst/>
            <a:gdLst/>
            <a:ahLst/>
            <a:cxnLst/>
            <a:rect r="r" b="b" t="t" l="l"/>
            <a:pathLst>
              <a:path h="805446" w="805446">
                <a:moveTo>
                  <a:pt x="0" y="0"/>
                </a:moveTo>
                <a:lnTo>
                  <a:pt x="805445" y="0"/>
                </a:lnTo>
                <a:lnTo>
                  <a:pt x="805445" y="805445"/>
                </a:lnTo>
                <a:lnTo>
                  <a:pt x="0" y="80544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184413" y="4119138"/>
            <a:ext cx="805446" cy="805446"/>
          </a:xfrm>
          <a:custGeom>
            <a:avLst/>
            <a:gdLst/>
            <a:ahLst/>
            <a:cxnLst/>
            <a:rect r="r" b="b" t="t" l="l"/>
            <a:pathLst>
              <a:path h="805446" w="805446">
                <a:moveTo>
                  <a:pt x="0" y="0"/>
                </a:moveTo>
                <a:lnTo>
                  <a:pt x="805446" y="0"/>
                </a:lnTo>
                <a:lnTo>
                  <a:pt x="805446" y="805446"/>
                </a:lnTo>
                <a:lnTo>
                  <a:pt x="0" y="8054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5913824" y="8865091"/>
            <a:ext cx="570040" cy="570040"/>
          </a:xfrm>
          <a:custGeom>
            <a:avLst/>
            <a:gdLst/>
            <a:ahLst/>
            <a:cxnLst/>
            <a:rect r="r" b="b" t="t" l="l"/>
            <a:pathLst>
              <a:path h="570040" w="570040">
                <a:moveTo>
                  <a:pt x="0" y="0"/>
                </a:moveTo>
                <a:lnTo>
                  <a:pt x="570040" y="0"/>
                </a:lnTo>
                <a:lnTo>
                  <a:pt x="570040" y="570040"/>
                </a:lnTo>
                <a:lnTo>
                  <a:pt x="0" y="5700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2678970" y="8865091"/>
            <a:ext cx="570040" cy="570040"/>
          </a:xfrm>
          <a:custGeom>
            <a:avLst/>
            <a:gdLst/>
            <a:ahLst/>
            <a:cxnLst/>
            <a:rect r="r" b="b" t="t" l="l"/>
            <a:pathLst>
              <a:path h="570040" w="570040">
                <a:moveTo>
                  <a:pt x="0" y="0"/>
                </a:moveTo>
                <a:lnTo>
                  <a:pt x="570041" y="0"/>
                </a:lnTo>
                <a:lnTo>
                  <a:pt x="570041" y="570040"/>
                </a:lnTo>
                <a:lnTo>
                  <a:pt x="0" y="5700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5" id="15"/>
          <p:cNvSpPr txBox="true"/>
          <p:nvPr/>
        </p:nvSpPr>
        <p:spPr>
          <a:xfrm rot="0">
            <a:off x="4439316" y="4289480"/>
            <a:ext cx="10162809" cy="728231"/>
          </a:xfrm>
          <a:prstGeom prst="rect">
            <a:avLst/>
          </a:prstGeom>
        </p:spPr>
        <p:txBody>
          <a:bodyPr anchor="t" rtlCol="false" tIns="0" lIns="0" bIns="0" rIns="0">
            <a:spAutoFit/>
          </a:bodyPr>
          <a:lstStyle/>
          <a:p>
            <a:pPr algn="l" marL="934740" indent="-467370" lvl="1">
              <a:lnSpc>
                <a:spcPts val="6061"/>
              </a:lnSpc>
              <a:buFont typeface="Arial"/>
              <a:buChar char="•"/>
            </a:pPr>
            <a:r>
              <a:rPr lang="en-US" sz="4329">
                <a:solidFill>
                  <a:srgbClr val="0C0C0C"/>
                </a:solidFill>
                <a:latin typeface="Paytone One"/>
                <a:ea typeface="Paytone One"/>
                <a:cs typeface="Paytone One"/>
                <a:sym typeface="Paytone One"/>
              </a:rPr>
              <a:t>Ý tưởng &amp; Tính năng</a:t>
            </a:r>
          </a:p>
        </p:txBody>
      </p:sp>
      <p:grpSp>
        <p:nvGrpSpPr>
          <p:cNvPr name="Group 16" id="16"/>
          <p:cNvGrpSpPr/>
          <p:nvPr/>
        </p:nvGrpSpPr>
        <p:grpSpPr>
          <a:xfrm rot="0">
            <a:off x="3819421" y="6558058"/>
            <a:ext cx="10916249" cy="1894482"/>
            <a:chOff x="0" y="0"/>
            <a:chExt cx="2875062" cy="498958"/>
          </a:xfrm>
        </p:grpSpPr>
        <p:sp>
          <p:nvSpPr>
            <p:cNvPr name="Freeform 17" id="17"/>
            <p:cNvSpPr/>
            <p:nvPr/>
          </p:nvSpPr>
          <p:spPr>
            <a:xfrm flipH="false" flipV="false" rot="0">
              <a:off x="0" y="0"/>
              <a:ext cx="2875062" cy="498958"/>
            </a:xfrm>
            <a:custGeom>
              <a:avLst/>
              <a:gdLst/>
              <a:ahLst/>
              <a:cxnLst/>
              <a:rect r="r" b="b" t="t" l="l"/>
              <a:pathLst>
                <a:path h="498958" w="2875062">
                  <a:moveTo>
                    <a:pt x="39007" y="0"/>
                  </a:moveTo>
                  <a:lnTo>
                    <a:pt x="2836055" y="0"/>
                  </a:lnTo>
                  <a:cubicBezTo>
                    <a:pt x="2857598" y="0"/>
                    <a:pt x="2875062" y="17464"/>
                    <a:pt x="2875062" y="39007"/>
                  </a:cubicBezTo>
                  <a:lnTo>
                    <a:pt x="2875062" y="459952"/>
                  </a:lnTo>
                  <a:cubicBezTo>
                    <a:pt x="2875062" y="481494"/>
                    <a:pt x="2857598" y="498958"/>
                    <a:pt x="2836055" y="498958"/>
                  </a:cubicBezTo>
                  <a:lnTo>
                    <a:pt x="39007" y="498958"/>
                  </a:lnTo>
                  <a:cubicBezTo>
                    <a:pt x="17464" y="498958"/>
                    <a:pt x="0" y="481494"/>
                    <a:pt x="0" y="459952"/>
                  </a:cubicBezTo>
                  <a:lnTo>
                    <a:pt x="0" y="39007"/>
                  </a:lnTo>
                  <a:cubicBezTo>
                    <a:pt x="0" y="17464"/>
                    <a:pt x="17464" y="0"/>
                    <a:pt x="39007" y="0"/>
                  </a:cubicBezTo>
                  <a:close/>
                </a:path>
              </a:pathLst>
            </a:custGeom>
            <a:solidFill>
              <a:srgbClr val="FFC466"/>
            </a:solidFill>
            <a:ln w="38100" cap="rnd">
              <a:solidFill>
                <a:srgbClr val="000000"/>
              </a:solidFill>
              <a:prstDash val="solid"/>
              <a:round/>
            </a:ln>
          </p:spPr>
        </p:sp>
        <p:sp>
          <p:nvSpPr>
            <p:cNvPr name="TextBox 18" id="18"/>
            <p:cNvSpPr txBox="true"/>
            <p:nvPr/>
          </p:nvSpPr>
          <p:spPr>
            <a:xfrm>
              <a:off x="0" y="-38100"/>
              <a:ext cx="2875062" cy="537058"/>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4439316" y="6962309"/>
            <a:ext cx="10162809" cy="728231"/>
          </a:xfrm>
          <a:prstGeom prst="rect">
            <a:avLst/>
          </a:prstGeom>
        </p:spPr>
        <p:txBody>
          <a:bodyPr anchor="t" rtlCol="false" tIns="0" lIns="0" bIns="0" rIns="0">
            <a:spAutoFit/>
          </a:bodyPr>
          <a:lstStyle/>
          <a:p>
            <a:pPr algn="l" marL="934740" indent="-467370" lvl="1">
              <a:lnSpc>
                <a:spcPts val="6061"/>
              </a:lnSpc>
              <a:buFont typeface="Arial"/>
              <a:buChar char="•"/>
            </a:pPr>
            <a:r>
              <a:rPr lang="en-US" sz="4329">
                <a:solidFill>
                  <a:srgbClr val="0C0C0C"/>
                </a:solidFill>
                <a:latin typeface="Paytone One"/>
                <a:ea typeface="Paytone One"/>
                <a:cs typeface="Paytone One"/>
                <a:sym typeface="Paytone One"/>
              </a:rPr>
              <a:t>Công nghệ</a:t>
            </a:r>
            <a:r>
              <a:rPr lang="en-US" sz="4329">
                <a:solidFill>
                  <a:srgbClr val="0C0C0C"/>
                </a:solidFill>
                <a:latin typeface="Paytone One"/>
                <a:ea typeface="Paytone One"/>
                <a:cs typeface="Paytone One"/>
                <a:sym typeface="Paytone One"/>
              </a:rPr>
              <a:t> &amp; Giá trị.</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46123" y="4268737"/>
            <a:ext cx="5213177" cy="5213177"/>
          </a:xfrm>
          <a:custGeom>
            <a:avLst/>
            <a:gdLst/>
            <a:ahLst/>
            <a:cxnLst/>
            <a:rect r="r" b="b" t="t" l="l"/>
            <a:pathLst>
              <a:path h="5213177" w="5213177">
                <a:moveTo>
                  <a:pt x="0" y="0"/>
                </a:moveTo>
                <a:lnTo>
                  <a:pt x="5213177" y="0"/>
                </a:lnTo>
                <a:lnTo>
                  <a:pt x="5213177" y="5213178"/>
                </a:lnTo>
                <a:lnTo>
                  <a:pt x="0" y="52131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44536" y="1336575"/>
            <a:ext cx="5213177" cy="5213177"/>
          </a:xfrm>
          <a:custGeom>
            <a:avLst/>
            <a:gdLst/>
            <a:ahLst/>
            <a:cxnLst/>
            <a:rect r="r" b="b" t="t" l="l"/>
            <a:pathLst>
              <a:path h="5213177" w="5213177">
                <a:moveTo>
                  <a:pt x="0" y="0"/>
                </a:moveTo>
                <a:lnTo>
                  <a:pt x="5213177" y="0"/>
                </a:lnTo>
                <a:lnTo>
                  <a:pt x="5213177" y="5213177"/>
                </a:lnTo>
                <a:lnTo>
                  <a:pt x="0" y="52131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851125" y="1028700"/>
            <a:ext cx="10585751" cy="8142207"/>
          </a:xfrm>
          <a:custGeom>
            <a:avLst/>
            <a:gdLst/>
            <a:ahLst/>
            <a:cxnLst/>
            <a:rect r="r" b="b" t="t" l="l"/>
            <a:pathLst>
              <a:path h="8142207" w="10585751">
                <a:moveTo>
                  <a:pt x="0" y="0"/>
                </a:moveTo>
                <a:lnTo>
                  <a:pt x="10585750" y="0"/>
                </a:lnTo>
                <a:lnTo>
                  <a:pt x="10585750" y="8142207"/>
                </a:lnTo>
                <a:lnTo>
                  <a:pt x="0" y="81422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500550" y="2153457"/>
            <a:ext cx="12791629" cy="5980087"/>
          </a:xfrm>
          <a:custGeom>
            <a:avLst/>
            <a:gdLst/>
            <a:ahLst/>
            <a:cxnLst/>
            <a:rect r="r" b="b" t="t" l="l"/>
            <a:pathLst>
              <a:path h="5980087" w="12791629">
                <a:moveTo>
                  <a:pt x="0" y="0"/>
                </a:moveTo>
                <a:lnTo>
                  <a:pt x="12791629" y="0"/>
                </a:lnTo>
                <a:lnTo>
                  <a:pt x="12791629" y="5980086"/>
                </a:lnTo>
                <a:lnTo>
                  <a:pt x="0" y="5980086"/>
                </a:lnTo>
                <a:lnTo>
                  <a:pt x="0" y="0"/>
                </a:lnTo>
                <a:close/>
              </a:path>
            </a:pathLst>
          </a:custGeom>
          <a:blipFill>
            <a:blip r:embed="rId6"/>
            <a:stretch>
              <a:fillRect l="0" t="0" r="0" b="0"/>
            </a:stretch>
          </a:blipFill>
        </p:spPr>
      </p:sp>
      <p:sp>
        <p:nvSpPr>
          <p:cNvPr name="Freeform 6" id="6"/>
          <p:cNvSpPr/>
          <p:nvPr/>
        </p:nvSpPr>
        <p:spPr>
          <a:xfrm flipH="false" flipV="false" rot="0">
            <a:off x="16101790" y="3695971"/>
            <a:ext cx="1763203" cy="2103224"/>
          </a:xfrm>
          <a:custGeom>
            <a:avLst/>
            <a:gdLst/>
            <a:ahLst/>
            <a:cxnLst/>
            <a:rect r="r" b="b" t="t" l="l"/>
            <a:pathLst>
              <a:path h="2103224" w="1763203">
                <a:moveTo>
                  <a:pt x="0" y="0"/>
                </a:moveTo>
                <a:lnTo>
                  <a:pt x="1763203" y="0"/>
                </a:lnTo>
                <a:lnTo>
                  <a:pt x="1763203" y="2103224"/>
                </a:lnTo>
                <a:lnTo>
                  <a:pt x="0" y="21032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42881" y="203097"/>
            <a:ext cx="2257669" cy="2648292"/>
          </a:xfrm>
          <a:custGeom>
            <a:avLst/>
            <a:gdLst/>
            <a:ahLst/>
            <a:cxnLst/>
            <a:rect r="r" b="b" t="t" l="l"/>
            <a:pathLst>
              <a:path h="2648292" w="2257669">
                <a:moveTo>
                  <a:pt x="0" y="0"/>
                </a:moveTo>
                <a:lnTo>
                  <a:pt x="2257669" y="0"/>
                </a:lnTo>
                <a:lnTo>
                  <a:pt x="2257669" y="2648291"/>
                </a:lnTo>
                <a:lnTo>
                  <a:pt x="0" y="26482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5539815" y="8133543"/>
            <a:ext cx="2173899" cy="1791655"/>
          </a:xfrm>
          <a:custGeom>
            <a:avLst/>
            <a:gdLst/>
            <a:ahLst/>
            <a:cxnLst/>
            <a:rect r="r" b="b" t="t" l="l"/>
            <a:pathLst>
              <a:path h="1791655" w="2173899">
                <a:moveTo>
                  <a:pt x="0" y="0"/>
                </a:moveTo>
                <a:lnTo>
                  <a:pt x="2173899" y="0"/>
                </a:lnTo>
                <a:lnTo>
                  <a:pt x="2173899" y="1791656"/>
                </a:lnTo>
                <a:lnTo>
                  <a:pt x="0" y="17916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true" flipV="false" rot="0">
            <a:off x="574286" y="5409245"/>
            <a:ext cx="2173899" cy="1791655"/>
          </a:xfrm>
          <a:custGeom>
            <a:avLst/>
            <a:gdLst/>
            <a:ahLst/>
            <a:cxnLst/>
            <a:rect r="r" b="b" t="t" l="l"/>
            <a:pathLst>
              <a:path h="1791655" w="2173899">
                <a:moveTo>
                  <a:pt x="2173899" y="0"/>
                </a:moveTo>
                <a:lnTo>
                  <a:pt x="0" y="0"/>
                </a:lnTo>
                <a:lnTo>
                  <a:pt x="0" y="1791655"/>
                </a:lnTo>
                <a:lnTo>
                  <a:pt x="2173899" y="1791655"/>
                </a:lnTo>
                <a:lnTo>
                  <a:pt x="2173899"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5820139" y="3665354"/>
            <a:ext cx="6647722" cy="3051541"/>
          </a:xfrm>
          <a:prstGeom prst="rect">
            <a:avLst/>
          </a:prstGeom>
        </p:spPr>
        <p:txBody>
          <a:bodyPr anchor="t" rtlCol="false" tIns="0" lIns="0" bIns="0" rIns="0">
            <a:spAutoFit/>
          </a:bodyPr>
          <a:lstStyle/>
          <a:p>
            <a:pPr algn="ctr">
              <a:lnSpc>
                <a:spcPts val="11861"/>
              </a:lnSpc>
            </a:pPr>
            <a:r>
              <a:rPr lang="en-US" sz="10783">
                <a:solidFill>
                  <a:srgbClr val="FFE67D"/>
                </a:solidFill>
                <a:latin typeface="More Sugar"/>
                <a:ea typeface="More Sugar"/>
                <a:cs typeface="More Sugar"/>
                <a:sym typeface="More Sugar"/>
              </a:rPr>
              <a:t>THANK YOU</a:t>
            </a:r>
          </a:p>
        </p:txBody>
      </p:sp>
      <p:sp>
        <p:nvSpPr>
          <p:cNvPr name="Freeform 11" id="11"/>
          <p:cNvSpPr/>
          <p:nvPr/>
        </p:nvSpPr>
        <p:spPr>
          <a:xfrm flipH="false" flipV="false" rot="0">
            <a:off x="4165858" y="5851119"/>
            <a:ext cx="3308563" cy="3630796"/>
          </a:xfrm>
          <a:custGeom>
            <a:avLst/>
            <a:gdLst/>
            <a:ahLst/>
            <a:cxnLst/>
            <a:rect r="r" b="b" t="t" l="l"/>
            <a:pathLst>
              <a:path h="3630796" w="3308563">
                <a:moveTo>
                  <a:pt x="0" y="0"/>
                </a:moveTo>
                <a:lnTo>
                  <a:pt x="3308562" y="0"/>
                </a:lnTo>
                <a:lnTo>
                  <a:pt x="3308562" y="3630796"/>
                </a:lnTo>
                <a:lnTo>
                  <a:pt x="0" y="363079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14436875" y="0"/>
            <a:ext cx="3809254" cy="3190250"/>
          </a:xfrm>
          <a:custGeom>
            <a:avLst/>
            <a:gdLst/>
            <a:ahLst/>
            <a:cxnLst/>
            <a:rect r="r" b="b" t="t" l="l"/>
            <a:pathLst>
              <a:path h="3190250" w="3809254">
                <a:moveTo>
                  <a:pt x="0" y="0"/>
                </a:moveTo>
                <a:lnTo>
                  <a:pt x="3809254" y="0"/>
                </a:lnTo>
                <a:lnTo>
                  <a:pt x="3809254" y="3190250"/>
                </a:lnTo>
                <a:lnTo>
                  <a:pt x="0" y="3190250"/>
                </a:lnTo>
                <a:lnTo>
                  <a:pt x="0" y="0"/>
                </a:lnTo>
                <a:close/>
              </a:path>
            </a:pathLst>
          </a:custGeom>
          <a:blipFill>
            <a:blip r:embed="rId15"/>
            <a:stretch>
              <a:fillRect l="0" t="0" r="0" b="0"/>
            </a:stretch>
          </a:blipFill>
        </p:spPr>
      </p:sp>
      <p:sp>
        <p:nvSpPr>
          <p:cNvPr name="Freeform 13" id="13"/>
          <p:cNvSpPr/>
          <p:nvPr/>
        </p:nvSpPr>
        <p:spPr>
          <a:xfrm flipH="false" flipV="false" rot="0">
            <a:off x="0" y="7412327"/>
            <a:ext cx="2923396" cy="2874673"/>
          </a:xfrm>
          <a:custGeom>
            <a:avLst/>
            <a:gdLst/>
            <a:ahLst/>
            <a:cxnLst/>
            <a:rect r="r" b="b" t="t" l="l"/>
            <a:pathLst>
              <a:path h="2874673" w="2923396">
                <a:moveTo>
                  <a:pt x="0" y="0"/>
                </a:moveTo>
                <a:lnTo>
                  <a:pt x="2923396" y="0"/>
                </a:lnTo>
                <a:lnTo>
                  <a:pt x="2923396" y="2874673"/>
                </a:lnTo>
                <a:lnTo>
                  <a:pt x="0" y="28746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25977" y="2586236"/>
            <a:ext cx="13921104" cy="6305606"/>
            <a:chOff x="0" y="0"/>
            <a:chExt cx="3666464" cy="1660736"/>
          </a:xfrm>
        </p:grpSpPr>
        <p:sp>
          <p:nvSpPr>
            <p:cNvPr name="Freeform 4" id="4"/>
            <p:cNvSpPr/>
            <p:nvPr/>
          </p:nvSpPr>
          <p:spPr>
            <a:xfrm flipH="false" flipV="false" rot="0">
              <a:off x="0" y="0"/>
              <a:ext cx="3666464" cy="1660736"/>
            </a:xfrm>
            <a:custGeom>
              <a:avLst/>
              <a:gdLst/>
              <a:ahLst/>
              <a:cxnLst/>
              <a:rect r="r" b="b" t="t" l="l"/>
              <a:pathLst>
                <a:path h="1660736" w="3666464">
                  <a:moveTo>
                    <a:pt x="5561" y="0"/>
                  </a:moveTo>
                  <a:lnTo>
                    <a:pt x="3660903" y="0"/>
                  </a:lnTo>
                  <a:cubicBezTo>
                    <a:pt x="3663974" y="0"/>
                    <a:pt x="3666464" y="2490"/>
                    <a:pt x="3666464" y="5561"/>
                  </a:cubicBezTo>
                  <a:lnTo>
                    <a:pt x="3666464" y="1655174"/>
                  </a:lnTo>
                  <a:cubicBezTo>
                    <a:pt x="3666464" y="1658246"/>
                    <a:pt x="3663974" y="1660736"/>
                    <a:pt x="3660903" y="1660736"/>
                  </a:cubicBezTo>
                  <a:lnTo>
                    <a:pt x="5561" y="1660736"/>
                  </a:lnTo>
                  <a:cubicBezTo>
                    <a:pt x="2490" y="1660736"/>
                    <a:pt x="0" y="1658246"/>
                    <a:pt x="0" y="1655174"/>
                  </a:cubicBezTo>
                  <a:lnTo>
                    <a:pt x="0" y="5561"/>
                  </a:lnTo>
                  <a:cubicBezTo>
                    <a:pt x="0" y="2490"/>
                    <a:pt x="2490" y="0"/>
                    <a:pt x="5561" y="0"/>
                  </a:cubicBezTo>
                  <a:close/>
                </a:path>
              </a:pathLst>
            </a:custGeom>
            <a:gradFill rotWithShape="true">
              <a:gsLst>
                <a:gs pos="0">
                  <a:srgbClr val="C7F5AB">
                    <a:alpha val="100000"/>
                  </a:srgbClr>
                </a:gs>
                <a:gs pos="100000">
                  <a:srgbClr val="C9E265">
                    <a:alpha val="100000"/>
                  </a:srgbClr>
                </a:gs>
              </a:gsLst>
              <a:lin ang="2700000"/>
            </a:gradFill>
            <a:ln w="38100" cap="sq">
              <a:solidFill>
                <a:srgbClr val="EE4B4C"/>
              </a:solidFill>
              <a:prstDash val="solid"/>
              <a:miter/>
            </a:ln>
          </p:spPr>
        </p:sp>
        <p:sp>
          <p:nvSpPr>
            <p:cNvPr name="TextBox 5" id="5"/>
            <p:cNvSpPr txBox="true"/>
            <p:nvPr/>
          </p:nvSpPr>
          <p:spPr>
            <a:xfrm>
              <a:off x="0" y="-28575"/>
              <a:ext cx="3666464" cy="1689311"/>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468055" y="-216657"/>
            <a:ext cx="7571151" cy="10720315"/>
            <a:chOff x="0" y="0"/>
            <a:chExt cx="1994048" cy="2823457"/>
          </a:xfrm>
        </p:grpSpPr>
        <p:sp>
          <p:nvSpPr>
            <p:cNvPr name="Freeform 7" id="7"/>
            <p:cNvSpPr/>
            <p:nvPr/>
          </p:nvSpPr>
          <p:spPr>
            <a:xfrm flipH="false" flipV="false" rot="0">
              <a:off x="0" y="0"/>
              <a:ext cx="1994048" cy="2823457"/>
            </a:xfrm>
            <a:custGeom>
              <a:avLst/>
              <a:gdLst/>
              <a:ahLst/>
              <a:cxnLst/>
              <a:rect r="r" b="b" t="t" l="l"/>
              <a:pathLst>
                <a:path h="2823457" w="1994048">
                  <a:moveTo>
                    <a:pt x="0" y="0"/>
                  </a:moveTo>
                  <a:lnTo>
                    <a:pt x="1994048" y="0"/>
                  </a:lnTo>
                  <a:lnTo>
                    <a:pt x="1994048" y="2823457"/>
                  </a:lnTo>
                  <a:lnTo>
                    <a:pt x="0" y="2823457"/>
                  </a:lnTo>
                  <a:close/>
                </a:path>
              </a:pathLst>
            </a:custGeom>
            <a:solidFill>
              <a:srgbClr val="AECA63"/>
            </a:solidFill>
            <a:ln w="38100" cap="sq">
              <a:solidFill>
                <a:srgbClr val="000000"/>
              </a:solidFill>
              <a:prstDash val="solid"/>
              <a:miter/>
            </a:ln>
          </p:spPr>
        </p:sp>
        <p:sp>
          <p:nvSpPr>
            <p:cNvPr name="TextBox 8" id="8"/>
            <p:cNvSpPr txBox="true"/>
            <p:nvPr/>
          </p:nvSpPr>
          <p:spPr>
            <a:xfrm>
              <a:off x="0" y="-28575"/>
              <a:ext cx="1994048" cy="285203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7945621" y="9258300"/>
            <a:ext cx="570040" cy="570040"/>
          </a:xfrm>
          <a:custGeom>
            <a:avLst/>
            <a:gdLst/>
            <a:ahLst/>
            <a:cxnLst/>
            <a:rect r="r" b="b" t="t" l="l"/>
            <a:pathLst>
              <a:path h="570040" w="570040">
                <a:moveTo>
                  <a:pt x="0" y="0"/>
                </a:moveTo>
                <a:lnTo>
                  <a:pt x="570041" y="0"/>
                </a:lnTo>
                <a:lnTo>
                  <a:pt x="570041" y="570040"/>
                </a:lnTo>
                <a:lnTo>
                  <a:pt x="0" y="5700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299203" y="8973280"/>
            <a:ext cx="570040" cy="570040"/>
          </a:xfrm>
          <a:custGeom>
            <a:avLst/>
            <a:gdLst/>
            <a:ahLst/>
            <a:cxnLst/>
            <a:rect r="r" b="b" t="t" l="l"/>
            <a:pathLst>
              <a:path h="570040" w="570040">
                <a:moveTo>
                  <a:pt x="0" y="0"/>
                </a:moveTo>
                <a:lnTo>
                  <a:pt x="570040" y="0"/>
                </a:lnTo>
                <a:lnTo>
                  <a:pt x="570040" y="570040"/>
                </a:lnTo>
                <a:lnTo>
                  <a:pt x="0" y="5700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028700" y="5143500"/>
            <a:ext cx="3086100" cy="914280"/>
            <a:chOff x="0" y="0"/>
            <a:chExt cx="812800" cy="240798"/>
          </a:xfrm>
        </p:grpSpPr>
        <p:sp>
          <p:nvSpPr>
            <p:cNvPr name="Freeform 12" id="12"/>
            <p:cNvSpPr/>
            <p:nvPr/>
          </p:nvSpPr>
          <p:spPr>
            <a:xfrm flipH="false" flipV="false" rot="0">
              <a:off x="0" y="0"/>
              <a:ext cx="812800" cy="240798"/>
            </a:xfrm>
            <a:custGeom>
              <a:avLst/>
              <a:gdLst/>
              <a:ahLst/>
              <a:cxnLst/>
              <a:rect r="r" b="b" t="t" l="l"/>
              <a:pathLst>
                <a:path h="240798" w="812800">
                  <a:moveTo>
                    <a:pt x="120399" y="0"/>
                  </a:moveTo>
                  <a:lnTo>
                    <a:pt x="692401" y="0"/>
                  </a:lnTo>
                  <a:cubicBezTo>
                    <a:pt x="724333" y="0"/>
                    <a:pt x="754957" y="12685"/>
                    <a:pt x="777536" y="35264"/>
                  </a:cubicBezTo>
                  <a:cubicBezTo>
                    <a:pt x="800115" y="57843"/>
                    <a:pt x="812800" y="88467"/>
                    <a:pt x="812800" y="120399"/>
                  </a:cubicBezTo>
                  <a:lnTo>
                    <a:pt x="812800" y="120399"/>
                  </a:lnTo>
                  <a:cubicBezTo>
                    <a:pt x="812800" y="186893"/>
                    <a:pt x="758896" y="240798"/>
                    <a:pt x="692401" y="240798"/>
                  </a:cubicBezTo>
                  <a:lnTo>
                    <a:pt x="120399" y="240798"/>
                  </a:lnTo>
                  <a:cubicBezTo>
                    <a:pt x="88467" y="240798"/>
                    <a:pt x="57843" y="228113"/>
                    <a:pt x="35264" y="205534"/>
                  </a:cubicBezTo>
                  <a:cubicBezTo>
                    <a:pt x="12685" y="182955"/>
                    <a:pt x="0" y="152331"/>
                    <a:pt x="0" y="120399"/>
                  </a:cubicBezTo>
                  <a:lnTo>
                    <a:pt x="0" y="120399"/>
                  </a:lnTo>
                  <a:cubicBezTo>
                    <a:pt x="0" y="88467"/>
                    <a:pt x="12685" y="57843"/>
                    <a:pt x="35264" y="35264"/>
                  </a:cubicBezTo>
                  <a:cubicBezTo>
                    <a:pt x="57843" y="12685"/>
                    <a:pt x="88467" y="0"/>
                    <a:pt x="120399" y="0"/>
                  </a:cubicBezTo>
                  <a:close/>
                </a:path>
              </a:pathLst>
            </a:custGeom>
            <a:solidFill>
              <a:srgbClr val="FFC466"/>
            </a:solidFill>
          </p:spPr>
        </p:sp>
        <p:sp>
          <p:nvSpPr>
            <p:cNvPr name="TextBox 13" id="13"/>
            <p:cNvSpPr txBox="true"/>
            <p:nvPr/>
          </p:nvSpPr>
          <p:spPr>
            <a:xfrm>
              <a:off x="0" y="-57150"/>
              <a:ext cx="812800" cy="297948"/>
            </a:xfrm>
            <a:prstGeom prst="rect">
              <a:avLst/>
            </a:prstGeom>
          </p:spPr>
          <p:txBody>
            <a:bodyPr anchor="ctr" rtlCol="false" tIns="50800" lIns="50800" bIns="50800" rIns="50800"/>
            <a:lstStyle/>
            <a:p>
              <a:pPr algn="ctr">
                <a:lnSpc>
                  <a:spcPts val="4479"/>
                </a:lnSpc>
              </a:pPr>
              <a:r>
                <a:rPr lang="en-US" sz="3199">
                  <a:solidFill>
                    <a:srgbClr val="000000"/>
                  </a:solidFill>
                  <a:latin typeface="Paytone One"/>
                  <a:ea typeface="Paytone One"/>
                  <a:cs typeface="Paytone One"/>
                  <a:sym typeface="Paytone One"/>
                </a:rPr>
                <a:t>Tính năng</a:t>
              </a:r>
            </a:p>
          </p:txBody>
        </p:sp>
      </p:grpSp>
      <p:grpSp>
        <p:nvGrpSpPr>
          <p:cNvPr name="Group 14" id="14"/>
          <p:cNvGrpSpPr/>
          <p:nvPr/>
        </p:nvGrpSpPr>
        <p:grpSpPr>
          <a:xfrm rot="0">
            <a:off x="1028700" y="2835623"/>
            <a:ext cx="3086100" cy="914280"/>
            <a:chOff x="0" y="0"/>
            <a:chExt cx="812800" cy="240798"/>
          </a:xfrm>
        </p:grpSpPr>
        <p:sp>
          <p:nvSpPr>
            <p:cNvPr name="Freeform 15" id="15"/>
            <p:cNvSpPr/>
            <p:nvPr/>
          </p:nvSpPr>
          <p:spPr>
            <a:xfrm flipH="false" flipV="false" rot="0">
              <a:off x="0" y="0"/>
              <a:ext cx="812800" cy="240798"/>
            </a:xfrm>
            <a:custGeom>
              <a:avLst/>
              <a:gdLst/>
              <a:ahLst/>
              <a:cxnLst/>
              <a:rect r="r" b="b" t="t" l="l"/>
              <a:pathLst>
                <a:path h="240798" w="812800">
                  <a:moveTo>
                    <a:pt x="120399" y="0"/>
                  </a:moveTo>
                  <a:lnTo>
                    <a:pt x="692401" y="0"/>
                  </a:lnTo>
                  <a:cubicBezTo>
                    <a:pt x="724333" y="0"/>
                    <a:pt x="754957" y="12685"/>
                    <a:pt x="777536" y="35264"/>
                  </a:cubicBezTo>
                  <a:cubicBezTo>
                    <a:pt x="800115" y="57843"/>
                    <a:pt x="812800" y="88467"/>
                    <a:pt x="812800" y="120399"/>
                  </a:cubicBezTo>
                  <a:lnTo>
                    <a:pt x="812800" y="120399"/>
                  </a:lnTo>
                  <a:cubicBezTo>
                    <a:pt x="812800" y="186893"/>
                    <a:pt x="758896" y="240798"/>
                    <a:pt x="692401" y="240798"/>
                  </a:cubicBezTo>
                  <a:lnTo>
                    <a:pt x="120399" y="240798"/>
                  </a:lnTo>
                  <a:cubicBezTo>
                    <a:pt x="88467" y="240798"/>
                    <a:pt x="57843" y="228113"/>
                    <a:pt x="35264" y="205534"/>
                  </a:cubicBezTo>
                  <a:cubicBezTo>
                    <a:pt x="12685" y="182955"/>
                    <a:pt x="0" y="152331"/>
                    <a:pt x="0" y="120399"/>
                  </a:cubicBezTo>
                  <a:lnTo>
                    <a:pt x="0" y="120399"/>
                  </a:lnTo>
                  <a:cubicBezTo>
                    <a:pt x="0" y="88467"/>
                    <a:pt x="12685" y="57843"/>
                    <a:pt x="35264" y="35264"/>
                  </a:cubicBezTo>
                  <a:cubicBezTo>
                    <a:pt x="57843" y="12685"/>
                    <a:pt x="88467" y="0"/>
                    <a:pt x="120399" y="0"/>
                  </a:cubicBezTo>
                  <a:close/>
                </a:path>
              </a:pathLst>
            </a:custGeom>
            <a:solidFill>
              <a:srgbClr val="FFC466"/>
            </a:solidFill>
          </p:spPr>
        </p:sp>
        <p:sp>
          <p:nvSpPr>
            <p:cNvPr name="TextBox 16" id="16"/>
            <p:cNvSpPr txBox="true"/>
            <p:nvPr/>
          </p:nvSpPr>
          <p:spPr>
            <a:xfrm>
              <a:off x="0" y="-57150"/>
              <a:ext cx="812800" cy="297948"/>
            </a:xfrm>
            <a:prstGeom prst="rect">
              <a:avLst/>
            </a:prstGeom>
          </p:spPr>
          <p:txBody>
            <a:bodyPr anchor="ctr" rtlCol="false" tIns="50800" lIns="50800" bIns="50800" rIns="50800"/>
            <a:lstStyle/>
            <a:p>
              <a:pPr algn="ctr">
                <a:lnSpc>
                  <a:spcPts val="4479"/>
                </a:lnSpc>
              </a:pPr>
              <a:r>
                <a:rPr lang="en-US" sz="3199">
                  <a:solidFill>
                    <a:srgbClr val="000000"/>
                  </a:solidFill>
                  <a:latin typeface="Paytone One"/>
                  <a:ea typeface="Paytone One"/>
                  <a:cs typeface="Paytone One"/>
                  <a:sym typeface="Paytone One"/>
                </a:rPr>
                <a:t>Ý tưởng</a:t>
              </a:r>
            </a:p>
          </p:txBody>
        </p:sp>
      </p:grpSp>
      <p:sp>
        <p:nvSpPr>
          <p:cNvPr name="Freeform 17" id="17"/>
          <p:cNvSpPr/>
          <p:nvPr/>
        </p:nvSpPr>
        <p:spPr>
          <a:xfrm flipH="false" flipV="false" rot="1083127">
            <a:off x="14903081" y="143731"/>
            <a:ext cx="3384919" cy="3328504"/>
          </a:xfrm>
          <a:custGeom>
            <a:avLst/>
            <a:gdLst/>
            <a:ahLst/>
            <a:cxnLst/>
            <a:rect r="r" b="b" t="t" l="l"/>
            <a:pathLst>
              <a:path h="3328504" w="3384919">
                <a:moveTo>
                  <a:pt x="0" y="0"/>
                </a:moveTo>
                <a:lnTo>
                  <a:pt x="3384919" y="0"/>
                </a:lnTo>
                <a:lnTo>
                  <a:pt x="3384919" y="3328504"/>
                </a:lnTo>
                <a:lnTo>
                  <a:pt x="0" y="3328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5712015" y="6663242"/>
            <a:ext cx="2731495" cy="3840415"/>
          </a:xfrm>
          <a:custGeom>
            <a:avLst/>
            <a:gdLst/>
            <a:ahLst/>
            <a:cxnLst/>
            <a:rect r="r" b="b" t="t" l="l"/>
            <a:pathLst>
              <a:path h="3840415" w="2731495">
                <a:moveTo>
                  <a:pt x="0" y="0"/>
                </a:moveTo>
                <a:lnTo>
                  <a:pt x="2731495" y="0"/>
                </a:lnTo>
                <a:lnTo>
                  <a:pt x="2731495" y="3840415"/>
                </a:lnTo>
                <a:lnTo>
                  <a:pt x="0" y="3840415"/>
                </a:lnTo>
                <a:lnTo>
                  <a:pt x="0" y="0"/>
                </a:lnTo>
                <a:close/>
              </a:path>
            </a:pathLst>
          </a:custGeom>
          <a:blipFill>
            <a:blip r:embed="rId8"/>
            <a:stretch>
              <a:fillRect l="0" t="0" r="0" b="0"/>
            </a:stretch>
          </a:blipFill>
        </p:spPr>
      </p:sp>
      <p:sp>
        <p:nvSpPr>
          <p:cNvPr name="Freeform 19" id="19"/>
          <p:cNvSpPr/>
          <p:nvPr/>
        </p:nvSpPr>
        <p:spPr>
          <a:xfrm flipH="false" flipV="false" rot="-1853640">
            <a:off x="13619824" y="4413203"/>
            <a:ext cx="3437287" cy="1737392"/>
          </a:xfrm>
          <a:custGeom>
            <a:avLst/>
            <a:gdLst/>
            <a:ahLst/>
            <a:cxnLst/>
            <a:rect r="r" b="b" t="t" l="l"/>
            <a:pathLst>
              <a:path h="1737392" w="3437287">
                <a:moveTo>
                  <a:pt x="0" y="0"/>
                </a:moveTo>
                <a:lnTo>
                  <a:pt x="3437286" y="0"/>
                </a:lnTo>
                <a:lnTo>
                  <a:pt x="3437286" y="1737392"/>
                </a:lnTo>
                <a:lnTo>
                  <a:pt x="0" y="17373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1663327" y="864090"/>
            <a:ext cx="11920896" cy="1143000"/>
          </a:xfrm>
          <a:prstGeom prst="rect">
            <a:avLst/>
          </a:prstGeom>
        </p:spPr>
        <p:txBody>
          <a:bodyPr anchor="t" rtlCol="false" tIns="0" lIns="0" bIns="0" rIns="0">
            <a:spAutoFit/>
          </a:bodyPr>
          <a:lstStyle/>
          <a:p>
            <a:pPr algn="l" marL="1621970" indent="-810985" lvl="1">
              <a:lnSpc>
                <a:spcPts val="9015"/>
              </a:lnSpc>
              <a:spcBef>
                <a:spcPct val="0"/>
              </a:spcBef>
              <a:buFont typeface="Arial"/>
              <a:buChar char="•"/>
            </a:pPr>
            <a:r>
              <a:rPr lang="en-US" sz="7512">
                <a:solidFill>
                  <a:srgbClr val="EE4B4C"/>
                </a:solidFill>
                <a:latin typeface="Paytone One"/>
                <a:ea typeface="Paytone One"/>
                <a:cs typeface="Paytone One"/>
                <a:sym typeface="Paytone One"/>
              </a:rPr>
              <a:t>Ý tưởng &amp; Tính năng</a:t>
            </a:r>
          </a:p>
        </p:txBody>
      </p:sp>
      <p:sp>
        <p:nvSpPr>
          <p:cNvPr name="TextBox 21" id="21"/>
          <p:cNvSpPr txBox="true"/>
          <p:nvPr/>
        </p:nvSpPr>
        <p:spPr>
          <a:xfrm rot="0">
            <a:off x="1254563" y="3988290"/>
            <a:ext cx="13067916" cy="1278698"/>
          </a:xfrm>
          <a:prstGeom prst="rect">
            <a:avLst/>
          </a:prstGeom>
        </p:spPr>
        <p:txBody>
          <a:bodyPr anchor="t" rtlCol="false" tIns="0" lIns="0" bIns="0" rIns="0">
            <a:spAutoFit/>
          </a:bodyPr>
          <a:lstStyle/>
          <a:p>
            <a:pPr algn="l">
              <a:lnSpc>
                <a:spcPts val="5120"/>
              </a:lnSpc>
            </a:pPr>
            <a:r>
              <a:rPr lang="en-US" sz="3657">
                <a:solidFill>
                  <a:srgbClr val="0C0C0C"/>
                </a:solidFill>
                <a:latin typeface="Garet"/>
                <a:ea typeface="Garet"/>
                <a:cs typeface="Garet"/>
                <a:sym typeface="Garet"/>
              </a:rPr>
              <a:t>Xóa tan sự khô khan của to</a:t>
            </a:r>
            <a:r>
              <a:rPr lang="en-US" sz="3657">
                <a:solidFill>
                  <a:srgbClr val="0C0C0C"/>
                </a:solidFill>
                <a:latin typeface="Garet"/>
                <a:ea typeface="Garet"/>
                <a:cs typeface="Garet"/>
                <a:sym typeface="Garet"/>
              </a:rPr>
              <a:t>án học truyền thống. </a:t>
            </a:r>
          </a:p>
          <a:p>
            <a:pPr algn="l">
              <a:lnSpc>
                <a:spcPts val="5120"/>
              </a:lnSpc>
            </a:pPr>
          </a:p>
        </p:txBody>
      </p:sp>
      <p:sp>
        <p:nvSpPr>
          <p:cNvPr name="TextBox 22" id="22"/>
          <p:cNvSpPr txBox="true"/>
          <p:nvPr/>
        </p:nvSpPr>
        <p:spPr>
          <a:xfrm rot="0">
            <a:off x="801327" y="6148554"/>
            <a:ext cx="13067916" cy="2574098"/>
          </a:xfrm>
          <a:prstGeom prst="rect">
            <a:avLst/>
          </a:prstGeom>
        </p:spPr>
        <p:txBody>
          <a:bodyPr anchor="t" rtlCol="false" tIns="0" lIns="0" bIns="0" rIns="0">
            <a:spAutoFit/>
          </a:bodyPr>
          <a:lstStyle/>
          <a:p>
            <a:pPr algn="just" marL="789665" indent="-394832" lvl="1">
              <a:lnSpc>
                <a:spcPts val="5120"/>
              </a:lnSpc>
              <a:buFont typeface="Arial"/>
              <a:buChar char="•"/>
            </a:pPr>
            <a:r>
              <a:rPr lang="en-US" sz="3657">
                <a:solidFill>
                  <a:srgbClr val="0C0C0C"/>
                </a:solidFill>
                <a:latin typeface="Garet"/>
                <a:ea typeface="Garet"/>
                <a:cs typeface="Garet"/>
                <a:sym typeface="Garet"/>
              </a:rPr>
              <a:t>6 Cấp độ: Lộ trình từ Tiểu học đến THCS. </a:t>
            </a:r>
          </a:p>
          <a:p>
            <a:pPr algn="just" marL="789665" indent="-394832" lvl="1">
              <a:lnSpc>
                <a:spcPts val="5120"/>
              </a:lnSpc>
              <a:buFont typeface="Arial"/>
              <a:buChar char="•"/>
            </a:pPr>
            <a:r>
              <a:rPr lang="en-US" sz="3657">
                <a:solidFill>
                  <a:srgbClr val="0C0C0C"/>
                </a:solidFill>
                <a:latin typeface="Garet"/>
                <a:ea typeface="Garet"/>
                <a:cs typeface="Garet"/>
                <a:sym typeface="Garet"/>
              </a:rPr>
              <a:t>Tính điểm, Xếp hạng sao, Đếm ngược thời gian.   </a:t>
            </a:r>
          </a:p>
          <a:p>
            <a:pPr algn="just" marL="789665" indent="-394832" lvl="1">
              <a:lnSpc>
                <a:spcPts val="5120"/>
              </a:lnSpc>
              <a:buFont typeface="Arial"/>
              <a:buChar char="•"/>
            </a:pPr>
            <a:r>
              <a:rPr lang="en-US" sz="3657">
                <a:solidFill>
                  <a:srgbClr val="0C0C0C"/>
                </a:solidFill>
                <a:latin typeface="Garet"/>
                <a:ea typeface="Garet"/>
                <a:cs typeface="Garet"/>
                <a:sym typeface="Garet"/>
              </a:rPr>
              <a:t>Giao diện sinh động, âm thanh trực quan, kích thích phản xạ.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2191828">
            <a:off x="-8131013" y="1407745"/>
            <a:ext cx="9846882" cy="15503794"/>
            <a:chOff x="0" y="0"/>
            <a:chExt cx="2593418" cy="4083304"/>
          </a:xfrm>
        </p:grpSpPr>
        <p:sp>
          <p:nvSpPr>
            <p:cNvPr name="Freeform 4" id="4"/>
            <p:cNvSpPr/>
            <p:nvPr/>
          </p:nvSpPr>
          <p:spPr>
            <a:xfrm flipH="false" flipV="false" rot="0">
              <a:off x="0" y="0"/>
              <a:ext cx="2593417" cy="4083304"/>
            </a:xfrm>
            <a:custGeom>
              <a:avLst/>
              <a:gdLst/>
              <a:ahLst/>
              <a:cxnLst/>
              <a:rect r="r" b="b" t="t" l="l"/>
              <a:pathLst>
                <a:path h="4083304" w="2593417">
                  <a:moveTo>
                    <a:pt x="0" y="0"/>
                  </a:moveTo>
                  <a:lnTo>
                    <a:pt x="2593417" y="0"/>
                  </a:lnTo>
                  <a:lnTo>
                    <a:pt x="2593417" y="4083304"/>
                  </a:lnTo>
                  <a:lnTo>
                    <a:pt x="0" y="4083304"/>
                  </a:lnTo>
                  <a:close/>
                </a:path>
              </a:pathLst>
            </a:custGeom>
            <a:solidFill>
              <a:srgbClr val="BAE4FC"/>
            </a:solidFill>
            <a:ln w="38100" cap="sq">
              <a:solidFill>
                <a:srgbClr val="000000"/>
              </a:solidFill>
              <a:prstDash val="solid"/>
              <a:miter/>
            </a:ln>
          </p:spPr>
        </p:sp>
        <p:sp>
          <p:nvSpPr>
            <p:cNvPr name="TextBox 5" id="5"/>
            <p:cNvSpPr txBox="true"/>
            <p:nvPr/>
          </p:nvSpPr>
          <p:spPr>
            <a:xfrm>
              <a:off x="0" y="-38100"/>
              <a:ext cx="2593418" cy="412140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324595" y="1028700"/>
            <a:ext cx="805446" cy="805446"/>
          </a:xfrm>
          <a:custGeom>
            <a:avLst/>
            <a:gdLst/>
            <a:ahLst/>
            <a:cxnLst/>
            <a:rect r="r" b="b" t="t" l="l"/>
            <a:pathLst>
              <a:path h="805446" w="805446">
                <a:moveTo>
                  <a:pt x="0" y="0"/>
                </a:moveTo>
                <a:lnTo>
                  <a:pt x="805445" y="0"/>
                </a:lnTo>
                <a:lnTo>
                  <a:pt x="805445" y="805446"/>
                </a:lnTo>
                <a:lnTo>
                  <a:pt x="0" y="8054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082968" y="1028700"/>
            <a:ext cx="805446" cy="805446"/>
          </a:xfrm>
          <a:custGeom>
            <a:avLst/>
            <a:gdLst/>
            <a:ahLst/>
            <a:cxnLst/>
            <a:rect r="r" b="b" t="t" l="l"/>
            <a:pathLst>
              <a:path h="805446" w="805446">
                <a:moveTo>
                  <a:pt x="0" y="0"/>
                </a:moveTo>
                <a:lnTo>
                  <a:pt x="805446" y="0"/>
                </a:lnTo>
                <a:lnTo>
                  <a:pt x="805446" y="805446"/>
                </a:lnTo>
                <a:lnTo>
                  <a:pt x="0" y="8054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974264" y="9150111"/>
            <a:ext cx="570040" cy="570040"/>
          </a:xfrm>
          <a:custGeom>
            <a:avLst/>
            <a:gdLst/>
            <a:ahLst/>
            <a:cxnLst/>
            <a:rect r="r" b="b" t="t" l="l"/>
            <a:pathLst>
              <a:path h="570040" w="570040">
                <a:moveTo>
                  <a:pt x="0" y="0"/>
                </a:moveTo>
                <a:lnTo>
                  <a:pt x="570040" y="0"/>
                </a:lnTo>
                <a:lnTo>
                  <a:pt x="570040" y="570040"/>
                </a:lnTo>
                <a:lnTo>
                  <a:pt x="0" y="5700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213654" y="9258300"/>
            <a:ext cx="570040" cy="570040"/>
          </a:xfrm>
          <a:custGeom>
            <a:avLst/>
            <a:gdLst/>
            <a:ahLst/>
            <a:cxnLst/>
            <a:rect r="r" b="b" t="t" l="l"/>
            <a:pathLst>
              <a:path h="570040" w="570040">
                <a:moveTo>
                  <a:pt x="0" y="0"/>
                </a:moveTo>
                <a:lnTo>
                  <a:pt x="570040" y="0"/>
                </a:lnTo>
                <a:lnTo>
                  <a:pt x="570040" y="570040"/>
                </a:lnTo>
                <a:lnTo>
                  <a:pt x="0" y="5700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3275750" y="1431423"/>
            <a:ext cx="13451567" cy="7718688"/>
            <a:chOff x="0" y="0"/>
            <a:chExt cx="3542800" cy="2032906"/>
          </a:xfrm>
        </p:grpSpPr>
        <p:sp>
          <p:nvSpPr>
            <p:cNvPr name="Freeform 11" id="11"/>
            <p:cNvSpPr/>
            <p:nvPr/>
          </p:nvSpPr>
          <p:spPr>
            <a:xfrm flipH="false" flipV="false" rot="0">
              <a:off x="0" y="0"/>
              <a:ext cx="3542800" cy="2032906"/>
            </a:xfrm>
            <a:custGeom>
              <a:avLst/>
              <a:gdLst/>
              <a:ahLst/>
              <a:cxnLst/>
              <a:rect r="r" b="b" t="t" l="l"/>
              <a:pathLst>
                <a:path h="2032906" w="3542800">
                  <a:moveTo>
                    <a:pt x="0" y="0"/>
                  </a:moveTo>
                  <a:lnTo>
                    <a:pt x="3542800" y="0"/>
                  </a:lnTo>
                  <a:lnTo>
                    <a:pt x="3542800" y="2032906"/>
                  </a:lnTo>
                  <a:lnTo>
                    <a:pt x="0" y="2032906"/>
                  </a:lnTo>
                  <a:close/>
                </a:path>
              </a:pathLst>
            </a:custGeom>
            <a:solidFill>
              <a:srgbClr val="FFC94F"/>
            </a:solidFill>
            <a:ln w="38100" cap="sq">
              <a:solidFill>
                <a:srgbClr val="000000"/>
              </a:solidFill>
              <a:prstDash val="solid"/>
              <a:miter/>
            </a:ln>
          </p:spPr>
        </p:sp>
        <p:sp>
          <p:nvSpPr>
            <p:cNvPr name="TextBox 12" id="12"/>
            <p:cNvSpPr txBox="true"/>
            <p:nvPr/>
          </p:nvSpPr>
          <p:spPr>
            <a:xfrm>
              <a:off x="0" y="-38100"/>
              <a:ext cx="3542800" cy="2071006"/>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13" id="13"/>
          <p:cNvGraphicFramePr>
            <a:graphicFrameLocks noGrp="true"/>
          </p:cNvGraphicFramePr>
          <p:nvPr/>
        </p:nvGraphicFramePr>
        <p:xfrm>
          <a:off x="3275750" y="1431423"/>
          <a:ext cx="13451567" cy="7744086"/>
        </p:xfrm>
        <a:graphic>
          <a:graphicData uri="http://schemas.openxmlformats.org/drawingml/2006/table">
            <a:tbl>
              <a:tblPr/>
              <a:tblGrid>
                <a:gridCol w="2895775"/>
                <a:gridCol w="2845602"/>
                <a:gridCol w="7710190"/>
              </a:tblGrid>
              <a:tr h="1212342">
                <a:tc>
                  <a:txBody>
                    <a:bodyPr anchor="t" rtlCol="false"/>
                    <a:lstStyle/>
                    <a:p>
                      <a:pPr algn="ctr">
                        <a:lnSpc>
                          <a:spcPts val="3639"/>
                        </a:lnSpc>
                        <a:defRPr/>
                      </a:pPr>
                      <a:r>
                        <a:rPr lang="en-US" sz="2599">
                          <a:solidFill>
                            <a:srgbClr val="0C0C0C"/>
                          </a:solidFill>
                          <a:latin typeface="Paytone One"/>
                          <a:ea typeface="Paytone One"/>
                          <a:cs typeface="Paytone One"/>
                          <a:sym typeface="Paytone One"/>
                        </a:rPr>
                        <a:t>Công nghệ</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C94F"/>
                    </a:solidFill>
                  </a:tcPr>
                </a:tc>
                <a:tc>
                  <a:txBody>
                    <a:bodyPr anchor="t" rtlCol="false"/>
                    <a:lstStyle/>
                    <a:p>
                      <a:pPr algn="ctr">
                        <a:lnSpc>
                          <a:spcPts val="3639"/>
                        </a:lnSpc>
                        <a:defRPr/>
                      </a:pPr>
                      <a:r>
                        <a:rPr lang="en-US" sz="2599">
                          <a:solidFill>
                            <a:srgbClr val="0C0C0C"/>
                          </a:solidFill>
                          <a:latin typeface="Paytone One"/>
                          <a:ea typeface="Paytone One"/>
                          <a:cs typeface="Paytone One"/>
                          <a:sym typeface="Paytone One"/>
                        </a:rPr>
                        <a:t>Phiên bản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C94F"/>
                    </a:solidFill>
                  </a:tcPr>
                </a:tc>
                <a:tc>
                  <a:txBody>
                    <a:bodyPr anchor="t" rtlCol="false"/>
                    <a:lstStyle/>
                    <a:p>
                      <a:pPr algn="ctr">
                        <a:lnSpc>
                          <a:spcPts val="3639"/>
                        </a:lnSpc>
                        <a:defRPr/>
                      </a:pPr>
                      <a:r>
                        <a:rPr lang="en-US" sz="2599">
                          <a:solidFill>
                            <a:srgbClr val="0C0C0C"/>
                          </a:solidFill>
                          <a:latin typeface="Paytone One"/>
                          <a:ea typeface="Paytone One"/>
                          <a:cs typeface="Paytone One"/>
                          <a:sym typeface="Paytone One"/>
                        </a:rPr>
                        <a:t>Mục đích sử dụng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C94F"/>
                    </a:solidFill>
                  </a:tcPr>
                </a:tc>
              </a:tr>
              <a:tr h="1001325">
                <a:tc>
                  <a:txBody>
                    <a:bodyPr anchor="t" rtlCol="false"/>
                    <a:lstStyle/>
                    <a:p>
                      <a:pPr algn="just">
                        <a:lnSpc>
                          <a:spcPts val="2659"/>
                        </a:lnSpc>
                        <a:defRPr/>
                      </a:pPr>
                      <a:r>
                        <a:rPr lang="en-US" sz="1899">
                          <a:solidFill>
                            <a:srgbClr val="000000"/>
                          </a:solidFill>
                          <a:latin typeface="Paytone One"/>
                          <a:ea typeface="Paytone One"/>
                          <a:cs typeface="Paytone One"/>
                          <a:sym typeface="Paytone One"/>
                        </a:rPr>
                        <a:t>Python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E5F"/>
                    </a:solidFill>
                  </a:tcPr>
                </a:tc>
                <a:tc>
                  <a:txBody>
                    <a:bodyPr anchor="t" rtlCol="false"/>
                    <a:lstStyle/>
                    <a:p>
                      <a:pPr algn="just">
                        <a:lnSpc>
                          <a:spcPts val="2659"/>
                        </a:lnSpc>
                        <a:defRPr/>
                      </a:pPr>
                      <a:r>
                        <a:rPr lang="en-US" sz="1899">
                          <a:solidFill>
                            <a:srgbClr val="000000"/>
                          </a:solidFill>
                          <a:latin typeface="Paytone One"/>
                          <a:ea typeface="Paytone One"/>
                          <a:cs typeface="Paytone One"/>
                          <a:sym typeface="Paytone One"/>
                        </a:rPr>
                        <a:t>3.x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E5F"/>
                    </a:solidFill>
                  </a:tcPr>
                </a:tc>
                <a:tc>
                  <a:txBody>
                    <a:bodyPr anchor="t" rtlCol="false"/>
                    <a:lstStyle/>
                    <a:p>
                      <a:pPr algn="just">
                        <a:lnSpc>
                          <a:spcPts val="2659"/>
                        </a:lnSpc>
                        <a:defRPr/>
                      </a:pPr>
                      <a:r>
                        <a:rPr lang="en-US" sz="1899">
                          <a:solidFill>
                            <a:srgbClr val="000000"/>
                          </a:solidFill>
                          <a:latin typeface="Paytone One"/>
                          <a:ea typeface="Paytone One"/>
                          <a:cs typeface="Paytone One"/>
                          <a:sym typeface="Paytone One"/>
                        </a:rPr>
                        <a:t>Ngôn ngữ lập trình chính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E5F"/>
                    </a:solidFill>
                  </a:tcPr>
                </a:tc>
              </a:tr>
              <a:tr h="918712">
                <a:tc>
                  <a:txBody>
                    <a:bodyPr anchor="t" rtlCol="false"/>
                    <a:lstStyle/>
                    <a:p>
                      <a:pPr algn="just">
                        <a:lnSpc>
                          <a:spcPts val="2659"/>
                        </a:lnSpc>
                        <a:defRPr/>
                      </a:pPr>
                      <a:r>
                        <a:rPr lang="en-US" sz="1899">
                          <a:solidFill>
                            <a:srgbClr val="000000"/>
                          </a:solidFill>
                          <a:latin typeface="Paytone One"/>
                          <a:ea typeface="Paytone One"/>
                          <a:cs typeface="Paytone One"/>
                          <a:sym typeface="Paytone One"/>
                        </a:rPr>
                        <a:t>Pygame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E5F"/>
                    </a:solidFill>
                  </a:tcPr>
                </a:tc>
                <a:tc>
                  <a:txBody>
                    <a:bodyPr anchor="t" rtlCol="false"/>
                    <a:lstStyle/>
                    <a:p>
                      <a:pPr algn="just">
                        <a:lnSpc>
                          <a:spcPts val="2659"/>
                        </a:lnSpc>
                        <a:defRPr/>
                      </a:pPr>
                      <a:r>
                        <a:rPr lang="en-US" sz="1899">
                          <a:solidFill>
                            <a:srgbClr val="000000"/>
                          </a:solidFill>
                          <a:latin typeface="Paytone One"/>
                          <a:ea typeface="Paytone One"/>
                          <a:cs typeface="Paytone One"/>
                          <a:sym typeface="Paytone One"/>
                        </a:rPr>
                        <a:t>2.x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E5F"/>
                    </a:solidFill>
                  </a:tcPr>
                </a:tc>
                <a:tc>
                  <a:txBody>
                    <a:bodyPr anchor="t" rtlCol="false"/>
                    <a:lstStyle/>
                    <a:p>
                      <a:pPr algn="just">
                        <a:lnSpc>
                          <a:spcPts val="2659"/>
                        </a:lnSpc>
                        <a:defRPr/>
                      </a:pPr>
                      <a:r>
                        <a:rPr lang="en-US" sz="1899">
                          <a:solidFill>
                            <a:srgbClr val="000000"/>
                          </a:solidFill>
                          <a:latin typeface="Paytone One"/>
                          <a:ea typeface="Paytone One"/>
                          <a:cs typeface="Paytone One"/>
                          <a:sym typeface="Paytone One"/>
                        </a:rPr>
                        <a:t>Framework phát triển game 2D, xử lý đồ họa và âm thanh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E5F"/>
                    </a:solidFill>
                  </a:tcPr>
                </a:tc>
              </a:tr>
              <a:tr h="918712">
                <a:tc>
                  <a:txBody>
                    <a:bodyPr anchor="t" rtlCol="false"/>
                    <a:lstStyle/>
                    <a:p>
                      <a:pPr algn="just">
                        <a:lnSpc>
                          <a:spcPts val="2659"/>
                        </a:lnSpc>
                        <a:defRPr/>
                      </a:pPr>
                      <a:r>
                        <a:rPr lang="en-US" sz="1899">
                          <a:solidFill>
                            <a:srgbClr val="000000"/>
                          </a:solidFill>
                          <a:latin typeface="Paytone One"/>
                          <a:ea typeface="Paytone One"/>
                          <a:cs typeface="Paytone One"/>
                          <a:sym typeface="Paytone One"/>
                        </a:rPr>
                        <a:t>Pillow</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E5F"/>
                    </a:solidFill>
                  </a:tcPr>
                </a:tc>
                <a:tc>
                  <a:txBody>
                    <a:bodyPr anchor="t" rtlCol="false"/>
                    <a:lstStyle/>
                    <a:p>
                      <a:pPr algn="just">
                        <a:lnSpc>
                          <a:spcPts val="2659"/>
                        </a:lnSpc>
                        <a:defRPr/>
                      </a:pPr>
                      <a:r>
                        <a:rPr lang="en-US" sz="1899">
                          <a:solidFill>
                            <a:srgbClr val="000000"/>
                          </a:solidFill>
                          <a:latin typeface="Paytone One"/>
                          <a:ea typeface="Paytone One"/>
                          <a:cs typeface="Paytone One"/>
                          <a:sym typeface="Paytone One"/>
                        </a:rPr>
                        <a:t>10.x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E5F"/>
                    </a:solidFill>
                  </a:tcPr>
                </a:tc>
                <a:tc>
                  <a:txBody>
                    <a:bodyPr anchor="t" rtlCol="false"/>
                    <a:lstStyle/>
                    <a:p>
                      <a:pPr algn="just">
                        <a:lnSpc>
                          <a:spcPts val="2659"/>
                        </a:lnSpc>
                        <a:defRPr/>
                      </a:pPr>
                      <a:r>
                        <a:rPr lang="en-US" sz="1899">
                          <a:solidFill>
                            <a:srgbClr val="000000"/>
                          </a:solidFill>
                          <a:latin typeface="Paytone One"/>
                          <a:ea typeface="Paytone One"/>
                          <a:cs typeface="Paytone One"/>
                          <a:sym typeface="Paytone One"/>
                        </a:rPr>
                        <a:t>Xử lý và render ảnh GIF animation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E5F"/>
                    </a:solidFill>
                  </a:tcPr>
                </a:tc>
              </a:tr>
              <a:tr h="918712">
                <a:tc>
                  <a:txBody>
                    <a:bodyPr anchor="t" rtlCol="false"/>
                    <a:lstStyle/>
                    <a:p>
                      <a:pPr algn="just">
                        <a:lnSpc>
                          <a:spcPts val="2659"/>
                        </a:lnSpc>
                        <a:defRPr/>
                      </a:pPr>
                      <a:r>
                        <a:rPr lang="en-US" sz="1899">
                          <a:solidFill>
                            <a:srgbClr val="000000"/>
                          </a:solidFill>
                          <a:latin typeface="Paytone One"/>
                          <a:ea typeface="Paytone One"/>
                          <a:cs typeface="Paytone One"/>
                          <a:sym typeface="Paytone One"/>
                        </a:rPr>
                        <a:t>JSON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E5F"/>
                    </a:solidFill>
                  </a:tcPr>
                </a:tc>
                <a:tc>
                  <a:txBody>
                    <a:bodyPr anchor="t" rtlCol="false"/>
                    <a:lstStyle/>
                    <a:p>
                      <a:pPr algn="just">
                        <a:lnSpc>
                          <a:spcPts val="2659"/>
                        </a:lnSpc>
                        <a:defRPr/>
                      </a:pPr>
                      <a:r>
                        <a:rPr lang="en-US" sz="1899">
                          <a:solidFill>
                            <a:srgbClr val="000000"/>
                          </a:solidFill>
                          <a:latin typeface="Paytone One"/>
                          <a:ea typeface="Paytone One"/>
                          <a:cs typeface="Paytone One"/>
                          <a:sym typeface="Paytone One"/>
                        </a:rPr>
                        <a:t>Built-in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E5F"/>
                    </a:solidFill>
                  </a:tcPr>
                </a:tc>
                <a:tc>
                  <a:txBody>
                    <a:bodyPr anchor="t" rtlCol="false"/>
                    <a:lstStyle/>
                    <a:p>
                      <a:pPr algn="just">
                        <a:lnSpc>
                          <a:spcPts val="2659"/>
                        </a:lnSpc>
                        <a:defRPr/>
                      </a:pPr>
                      <a:r>
                        <a:rPr lang="en-US" sz="1899">
                          <a:solidFill>
                            <a:srgbClr val="000000"/>
                          </a:solidFill>
                          <a:latin typeface="Paytone One"/>
                          <a:ea typeface="Paytone One"/>
                          <a:cs typeface="Paytone One"/>
                          <a:sym typeface="Paytone One"/>
                        </a:rPr>
                        <a:t>Lưu trữ dữ liệu điểm số và tiến trình (save.json)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E5F"/>
                    </a:solidFill>
                  </a:tcPr>
                </a:tc>
              </a:tr>
              <a:tr h="974940">
                <a:tc>
                  <a:txBody>
                    <a:bodyPr anchor="t" rtlCol="false"/>
                    <a:lstStyle/>
                    <a:p>
                      <a:pPr algn="just">
                        <a:lnSpc>
                          <a:spcPts val="2659"/>
                        </a:lnSpc>
                        <a:defRPr/>
                      </a:pPr>
                      <a:r>
                        <a:rPr lang="en-US" sz="1899">
                          <a:solidFill>
                            <a:srgbClr val="000000"/>
                          </a:solidFill>
                          <a:latin typeface="Paytone One"/>
                          <a:ea typeface="Paytone One"/>
                          <a:cs typeface="Paytone One"/>
                          <a:sym typeface="Paytone One"/>
                        </a:rPr>
                        <a:t>Fractions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E5F"/>
                    </a:solidFill>
                  </a:tcPr>
                </a:tc>
                <a:tc>
                  <a:txBody>
                    <a:bodyPr anchor="t" rtlCol="false"/>
                    <a:lstStyle/>
                    <a:p>
                      <a:pPr algn="just">
                        <a:lnSpc>
                          <a:spcPts val="2659"/>
                        </a:lnSpc>
                        <a:defRPr/>
                      </a:pPr>
                      <a:r>
                        <a:rPr lang="en-US" sz="1899">
                          <a:solidFill>
                            <a:srgbClr val="000000"/>
                          </a:solidFill>
                          <a:latin typeface="Paytone One"/>
                          <a:ea typeface="Paytone One"/>
                          <a:cs typeface="Paytone One"/>
                          <a:sym typeface="Paytone One"/>
                        </a:rPr>
                        <a:t>Built-in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E5F"/>
                    </a:solidFill>
                  </a:tcPr>
                </a:tc>
                <a:tc>
                  <a:txBody>
                    <a:bodyPr anchor="t" rtlCol="false"/>
                    <a:lstStyle/>
                    <a:p>
                      <a:pPr algn="just">
                        <a:lnSpc>
                          <a:spcPts val="2659"/>
                        </a:lnSpc>
                        <a:defRPr/>
                      </a:pPr>
                      <a:r>
                        <a:rPr lang="en-US" sz="1899">
                          <a:solidFill>
                            <a:srgbClr val="000000"/>
                          </a:solidFill>
                          <a:latin typeface="Paytone One"/>
                          <a:ea typeface="Paytone One"/>
                          <a:cs typeface="Paytone One"/>
                          <a:sym typeface="Paytone One"/>
                        </a:rPr>
                        <a:t>Xử lý phân số trong Level 5-6 (tự động rút gọn)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E5F"/>
                    </a:solidFill>
                  </a:tcPr>
                </a:tc>
              </a:tr>
              <a:tr h="918712">
                <a:tc>
                  <a:txBody>
                    <a:bodyPr anchor="t" rtlCol="false"/>
                    <a:lstStyle/>
                    <a:p>
                      <a:pPr algn="just">
                        <a:lnSpc>
                          <a:spcPts val="2659"/>
                        </a:lnSpc>
                        <a:defRPr/>
                      </a:pPr>
                      <a:r>
                        <a:rPr lang="en-US" sz="1899">
                          <a:solidFill>
                            <a:srgbClr val="000000"/>
                          </a:solidFill>
                          <a:latin typeface="Paytone One"/>
                          <a:ea typeface="Paytone One"/>
                          <a:cs typeface="Paytone One"/>
                          <a:sym typeface="Paytone One"/>
                        </a:rPr>
                        <a:t>Random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E5F"/>
                    </a:solidFill>
                  </a:tcPr>
                </a:tc>
                <a:tc>
                  <a:txBody>
                    <a:bodyPr anchor="t" rtlCol="false"/>
                    <a:lstStyle/>
                    <a:p>
                      <a:pPr algn="just">
                        <a:lnSpc>
                          <a:spcPts val="2659"/>
                        </a:lnSpc>
                        <a:defRPr/>
                      </a:pPr>
                      <a:r>
                        <a:rPr lang="en-US" sz="1899">
                          <a:solidFill>
                            <a:srgbClr val="000000"/>
                          </a:solidFill>
                          <a:latin typeface="Paytone One"/>
                          <a:ea typeface="Paytone One"/>
                          <a:cs typeface="Paytone One"/>
                          <a:sym typeface="Paytone One"/>
                        </a:rPr>
                        <a:t>Built-in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E5F"/>
                    </a:solidFill>
                  </a:tcPr>
                </a:tc>
                <a:tc>
                  <a:txBody>
                    <a:bodyPr anchor="t" rtlCol="false"/>
                    <a:lstStyle/>
                    <a:p>
                      <a:pPr algn="just">
                        <a:lnSpc>
                          <a:spcPts val="2659"/>
                        </a:lnSpc>
                        <a:defRPr/>
                      </a:pPr>
                      <a:r>
                        <a:rPr lang="en-US" sz="1899">
                          <a:solidFill>
                            <a:srgbClr val="000000"/>
                          </a:solidFill>
                          <a:latin typeface="Paytone One"/>
                          <a:ea typeface="Paytone One"/>
                          <a:cs typeface="Paytone One"/>
                          <a:sym typeface="Paytone One"/>
                        </a:rPr>
                        <a:t>Tạo câu hỏi ngẫu nhiên và trộn đáp án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E5F"/>
                    </a:solidFill>
                  </a:tcPr>
                </a:tc>
              </a:tr>
              <a:tr h="880633">
                <a:tc>
                  <a:txBody>
                    <a:bodyPr anchor="t" rtlCol="false"/>
                    <a:lstStyle/>
                    <a:p>
                      <a:pPr algn="just">
                        <a:lnSpc>
                          <a:spcPts val="2659"/>
                        </a:lnSpc>
                        <a:defRPr/>
                      </a:pPr>
                      <a:r>
                        <a:rPr lang="en-US" sz="1899">
                          <a:solidFill>
                            <a:srgbClr val="000000"/>
                          </a:solidFill>
                          <a:latin typeface="Paytone One"/>
                          <a:ea typeface="Paytone One"/>
                          <a:cs typeface="Paytone One"/>
                          <a:sym typeface="Paytone One"/>
                        </a:rPr>
                        <a:t>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E5F"/>
                    </a:solidFill>
                  </a:tcPr>
                </a:tc>
                <a:tc>
                  <a:txBody>
                    <a:bodyPr anchor="t" rtlCol="false"/>
                    <a:lstStyle/>
                    <a:p>
                      <a:pPr algn="just">
                        <a:lnSpc>
                          <a:spcPts val="2659"/>
                        </a:lnSpc>
                        <a:defRPr/>
                      </a:pPr>
                      <a:r>
                        <a:rPr lang="en-US" sz="1899">
                          <a:solidFill>
                            <a:srgbClr val="000000"/>
                          </a:solidFill>
                          <a:latin typeface="Paytone One"/>
                          <a:ea typeface="Paytone One"/>
                          <a:cs typeface="Paytone One"/>
                          <a:sym typeface="Paytone One"/>
                        </a:rPr>
                        <a:t>Built-in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E5F"/>
                    </a:solidFill>
                  </a:tcPr>
                </a:tc>
                <a:tc>
                  <a:txBody>
                    <a:bodyPr anchor="t" rtlCol="false"/>
                    <a:lstStyle/>
                    <a:p>
                      <a:pPr algn="just">
                        <a:lnSpc>
                          <a:spcPts val="2659"/>
                        </a:lnSpc>
                        <a:defRPr/>
                      </a:pPr>
                      <a:r>
                        <a:rPr lang="en-US" sz="1899">
                          <a:solidFill>
                            <a:srgbClr val="000000"/>
                          </a:solidFill>
                          <a:latin typeface="Paytone One"/>
                          <a:ea typeface="Paytone One"/>
                          <a:cs typeface="Paytone One"/>
                          <a:sym typeface="Paytone One"/>
                        </a:rPr>
                        <a:t>Quản lý bộ đếm thời gian realtime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E5F"/>
                    </a:solidFill>
                  </a:tcPr>
                </a:tc>
              </a:tr>
            </a:tbl>
          </a:graphicData>
        </a:graphic>
      </p:graphicFrame>
      <p:sp>
        <p:nvSpPr>
          <p:cNvPr name="Freeform 14" id="14"/>
          <p:cNvSpPr/>
          <p:nvPr/>
        </p:nvSpPr>
        <p:spPr>
          <a:xfrm flipH="false" flipV="false" rot="0">
            <a:off x="-375817" y="457200"/>
            <a:ext cx="3308547" cy="2613752"/>
          </a:xfrm>
          <a:custGeom>
            <a:avLst/>
            <a:gdLst/>
            <a:ahLst/>
            <a:cxnLst/>
            <a:rect r="r" b="b" t="t" l="l"/>
            <a:pathLst>
              <a:path h="2613752" w="3308547">
                <a:moveTo>
                  <a:pt x="0" y="0"/>
                </a:moveTo>
                <a:lnTo>
                  <a:pt x="3308547" y="0"/>
                </a:lnTo>
                <a:lnTo>
                  <a:pt x="3308547" y="2613752"/>
                </a:lnTo>
                <a:lnTo>
                  <a:pt x="0" y="26137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488067" y="7367224"/>
            <a:ext cx="3033534" cy="2919776"/>
          </a:xfrm>
          <a:custGeom>
            <a:avLst/>
            <a:gdLst/>
            <a:ahLst/>
            <a:cxnLst/>
            <a:rect r="r" b="b" t="t" l="l"/>
            <a:pathLst>
              <a:path h="2919776" w="3033534">
                <a:moveTo>
                  <a:pt x="0" y="0"/>
                </a:moveTo>
                <a:lnTo>
                  <a:pt x="3033534" y="0"/>
                </a:lnTo>
                <a:lnTo>
                  <a:pt x="3033534" y="2919776"/>
                </a:lnTo>
                <a:lnTo>
                  <a:pt x="0" y="29197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1610577">
            <a:off x="15700001" y="6160904"/>
            <a:ext cx="2932730" cy="4114800"/>
          </a:xfrm>
          <a:custGeom>
            <a:avLst/>
            <a:gdLst/>
            <a:ahLst/>
            <a:cxnLst/>
            <a:rect r="r" b="b" t="t" l="l"/>
            <a:pathLst>
              <a:path h="4114800" w="2932730">
                <a:moveTo>
                  <a:pt x="0" y="0"/>
                </a:moveTo>
                <a:lnTo>
                  <a:pt x="2932730" y="0"/>
                </a:lnTo>
                <a:lnTo>
                  <a:pt x="293273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5218721" y="-114300"/>
            <a:ext cx="9710272" cy="1143000"/>
          </a:xfrm>
          <a:prstGeom prst="rect">
            <a:avLst/>
          </a:prstGeom>
        </p:spPr>
        <p:txBody>
          <a:bodyPr anchor="t" rtlCol="false" tIns="0" lIns="0" bIns="0" rIns="0">
            <a:spAutoFit/>
          </a:bodyPr>
          <a:lstStyle/>
          <a:p>
            <a:pPr algn="l">
              <a:lnSpc>
                <a:spcPts val="9015"/>
              </a:lnSpc>
              <a:spcBef>
                <a:spcPct val="0"/>
              </a:spcBef>
            </a:pPr>
            <a:r>
              <a:rPr lang="en-US" sz="7512">
                <a:solidFill>
                  <a:srgbClr val="EE4B4C"/>
                </a:solidFill>
                <a:latin typeface="Paytone One"/>
                <a:ea typeface="Paytone One"/>
                <a:cs typeface="Paytone One"/>
                <a:sym typeface="Paytone One"/>
              </a:rPr>
              <a:t>Công nghệ sử dụng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82968" y="1887212"/>
            <a:ext cx="13218251" cy="7236114"/>
            <a:chOff x="0" y="0"/>
            <a:chExt cx="3481350" cy="1905808"/>
          </a:xfrm>
        </p:grpSpPr>
        <p:sp>
          <p:nvSpPr>
            <p:cNvPr name="Freeform 4" id="4"/>
            <p:cNvSpPr/>
            <p:nvPr/>
          </p:nvSpPr>
          <p:spPr>
            <a:xfrm flipH="false" flipV="false" rot="0">
              <a:off x="0" y="0"/>
              <a:ext cx="3481350" cy="1905808"/>
            </a:xfrm>
            <a:custGeom>
              <a:avLst/>
              <a:gdLst/>
              <a:ahLst/>
              <a:cxnLst/>
              <a:rect r="r" b="b" t="t" l="l"/>
              <a:pathLst>
                <a:path h="1905808" w="3481350">
                  <a:moveTo>
                    <a:pt x="0" y="0"/>
                  </a:moveTo>
                  <a:lnTo>
                    <a:pt x="3481350" y="0"/>
                  </a:lnTo>
                  <a:lnTo>
                    <a:pt x="3481350" y="1905808"/>
                  </a:lnTo>
                  <a:lnTo>
                    <a:pt x="0" y="1905808"/>
                  </a:lnTo>
                  <a:close/>
                </a:path>
              </a:pathLst>
            </a:custGeom>
            <a:gradFill rotWithShape="true">
              <a:gsLst>
                <a:gs pos="0">
                  <a:srgbClr val="C7F5AB">
                    <a:alpha val="100000"/>
                  </a:srgbClr>
                </a:gs>
                <a:gs pos="100000">
                  <a:srgbClr val="C9E265">
                    <a:alpha val="100000"/>
                  </a:srgbClr>
                </a:gs>
              </a:gsLst>
              <a:lin ang="2700000"/>
            </a:gradFill>
            <a:ln w="38100" cap="sq">
              <a:solidFill>
                <a:srgbClr val="000000"/>
              </a:solidFill>
              <a:prstDash val="solid"/>
              <a:miter/>
            </a:ln>
          </p:spPr>
        </p:sp>
        <p:sp>
          <p:nvSpPr>
            <p:cNvPr name="TextBox 5" id="5"/>
            <p:cNvSpPr txBox="true"/>
            <p:nvPr/>
          </p:nvSpPr>
          <p:spPr>
            <a:xfrm>
              <a:off x="0" y="-38100"/>
              <a:ext cx="3481350" cy="19439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97948" y="5445152"/>
            <a:ext cx="570040" cy="570040"/>
          </a:xfrm>
          <a:custGeom>
            <a:avLst/>
            <a:gdLst/>
            <a:ahLst/>
            <a:cxnLst/>
            <a:rect r="r" b="b" t="t" l="l"/>
            <a:pathLst>
              <a:path h="570040" w="570040">
                <a:moveTo>
                  <a:pt x="0" y="0"/>
                </a:moveTo>
                <a:lnTo>
                  <a:pt x="570040" y="0"/>
                </a:lnTo>
                <a:lnTo>
                  <a:pt x="570040" y="570041"/>
                </a:lnTo>
                <a:lnTo>
                  <a:pt x="0" y="5700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482194" y="7304211"/>
            <a:ext cx="570040" cy="570040"/>
          </a:xfrm>
          <a:custGeom>
            <a:avLst/>
            <a:gdLst/>
            <a:ahLst/>
            <a:cxnLst/>
            <a:rect r="r" b="b" t="t" l="l"/>
            <a:pathLst>
              <a:path h="570040" w="570040">
                <a:moveTo>
                  <a:pt x="0" y="0"/>
                </a:moveTo>
                <a:lnTo>
                  <a:pt x="570040" y="0"/>
                </a:lnTo>
                <a:lnTo>
                  <a:pt x="570040" y="570040"/>
                </a:lnTo>
                <a:lnTo>
                  <a:pt x="0" y="5700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334050" y="7813067"/>
            <a:ext cx="2953950" cy="2473933"/>
          </a:xfrm>
          <a:custGeom>
            <a:avLst/>
            <a:gdLst/>
            <a:ahLst/>
            <a:cxnLst/>
            <a:rect r="r" b="b" t="t" l="l"/>
            <a:pathLst>
              <a:path h="2473933" w="2953950">
                <a:moveTo>
                  <a:pt x="0" y="0"/>
                </a:moveTo>
                <a:lnTo>
                  <a:pt x="2953950" y="0"/>
                </a:lnTo>
                <a:lnTo>
                  <a:pt x="2953950" y="2473933"/>
                </a:lnTo>
                <a:lnTo>
                  <a:pt x="0" y="2473933"/>
                </a:lnTo>
                <a:lnTo>
                  <a:pt x="0" y="0"/>
                </a:lnTo>
                <a:close/>
              </a:path>
            </a:pathLst>
          </a:custGeom>
          <a:blipFill>
            <a:blip r:embed="rId6"/>
            <a:stretch>
              <a:fillRect l="0" t="0" r="0" b="0"/>
            </a:stretch>
          </a:blipFill>
        </p:spPr>
      </p:sp>
      <p:sp>
        <p:nvSpPr>
          <p:cNvPr name="Freeform 9" id="9"/>
          <p:cNvSpPr/>
          <p:nvPr/>
        </p:nvSpPr>
        <p:spPr>
          <a:xfrm flipH="false" flipV="false" rot="5400000">
            <a:off x="2921508" y="4891559"/>
            <a:ext cx="2386584" cy="8229600"/>
          </a:xfrm>
          <a:custGeom>
            <a:avLst/>
            <a:gdLst/>
            <a:ahLst/>
            <a:cxnLst/>
            <a:rect r="r" b="b" t="t" l="l"/>
            <a:pathLst>
              <a:path h="8229600" w="2386584">
                <a:moveTo>
                  <a:pt x="0" y="0"/>
                </a:moveTo>
                <a:lnTo>
                  <a:pt x="2386584" y="0"/>
                </a:lnTo>
                <a:lnTo>
                  <a:pt x="2386584" y="8229600"/>
                </a:lnTo>
                <a:lnTo>
                  <a:pt x="0" y="8229600"/>
                </a:lnTo>
                <a:lnTo>
                  <a:pt x="0" y="0"/>
                </a:lnTo>
                <a:close/>
              </a:path>
            </a:pathLst>
          </a:custGeom>
          <a:blipFill>
            <a:blip r:embed="rId7"/>
            <a:stretch>
              <a:fillRect l="0" t="0" r="0" b="0"/>
            </a:stretch>
          </a:blipFill>
        </p:spPr>
      </p:sp>
      <p:sp>
        <p:nvSpPr>
          <p:cNvPr name="Freeform 10" id="10"/>
          <p:cNvSpPr/>
          <p:nvPr/>
        </p:nvSpPr>
        <p:spPr>
          <a:xfrm flipH="false" flipV="false" rot="0">
            <a:off x="0" y="0"/>
            <a:ext cx="4360053" cy="4114800"/>
          </a:xfrm>
          <a:custGeom>
            <a:avLst/>
            <a:gdLst/>
            <a:ahLst/>
            <a:cxnLst/>
            <a:rect r="r" b="b" t="t" l="l"/>
            <a:pathLst>
              <a:path h="4114800" w="4360053">
                <a:moveTo>
                  <a:pt x="0" y="0"/>
                </a:moveTo>
                <a:lnTo>
                  <a:pt x="4360053" y="0"/>
                </a:lnTo>
                <a:lnTo>
                  <a:pt x="436005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5216095" y="111599"/>
            <a:ext cx="2043205" cy="748324"/>
          </a:xfrm>
          <a:custGeom>
            <a:avLst/>
            <a:gdLst/>
            <a:ahLst/>
            <a:cxnLst/>
            <a:rect r="r" b="b" t="t" l="l"/>
            <a:pathLst>
              <a:path h="748324" w="2043205">
                <a:moveTo>
                  <a:pt x="0" y="0"/>
                </a:moveTo>
                <a:lnTo>
                  <a:pt x="2043205" y="0"/>
                </a:lnTo>
                <a:lnTo>
                  <a:pt x="2043205" y="748324"/>
                </a:lnTo>
                <a:lnTo>
                  <a:pt x="0" y="7483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6237698" y="882399"/>
            <a:ext cx="2126969" cy="1098048"/>
          </a:xfrm>
          <a:custGeom>
            <a:avLst/>
            <a:gdLst/>
            <a:ahLst/>
            <a:cxnLst/>
            <a:rect r="r" b="b" t="t" l="l"/>
            <a:pathLst>
              <a:path h="1098048" w="2126969">
                <a:moveTo>
                  <a:pt x="0" y="0"/>
                </a:moveTo>
                <a:lnTo>
                  <a:pt x="2126969" y="0"/>
                </a:lnTo>
                <a:lnTo>
                  <a:pt x="2126969" y="1098048"/>
                </a:lnTo>
                <a:lnTo>
                  <a:pt x="0" y="109804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3" id="13"/>
          <p:cNvSpPr txBox="true"/>
          <p:nvPr/>
        </p:nvSpPr>
        <p:spPr>
          <a:xfrm rot="0">
            <a:off x="7059589" y="485761"/>
            <a:ext cx="4190386" cy="1285889"/>
          </a:xfrm>
          <a:prstGeom prst="rect">
            <a:avLst/>
          </a:prstGeom>
        </p:spPr>
        <p:txBody>
          <a:bodyPr anchor="t" rtlCol="false" tIns="0" lIns="0" bIns="0" rIns="0">
            <a:spAutoFit/>
          </a:bodyPr>
          <a:lstStyle/>
          <a:p>
            <a:pPr algn="l">
              <a:lnSpc>
                <a:spcPts val="10175"/>
              </a:lnSpc>
              <a:spcBef>
                <a:spcPct val="0"/>
              </a:spcBef>
            </a:pPr>
            <a:r>
              <a:rPr lang="en-US" sz="8479">
                <a:solidFill>
                  <a:srgbClr val="EE4B4C"/>
                </a:solidFill>
                <a:latin typeface="Paytone One"/>
                <a:ea typeface="Paytone One"/>
                <a:cs typeface="Paytone One"/>
                <a:sym typeface="Paytone One"/>
              </a:rPr>
              <a:t>Giá trị</a:t>
            </a:r>
          </a:p>
        </p:txBody>
      </p:sp>
      <p:sp>
        <p:nvSpPr>
          <p:cNvPr name="TextBox 14" id="14"/>
          <p:cNvSpPr txBox="true"/>
          <p:nvPr/>
        </p:nvSpPr>
        <p:spPr>
          <a:xfrm rot="0">
            <a:off x="2367988" y="2338830"/>
            <a:ext cx="12482256" cy="6136445"/>
          </a:xfrm>
          <a:prstGeom prst="rect">
            <a:avLst/>
          </a:prstGeom>
        </p:spPr>
        <p:txBody>
          <a:bodyPr anchor="t" rtlCol="false" tIns="0" lIns="0" bIns="0" rIns="0">
            <a:spAutoFit/>
          </a:bodyPr>
          <a:lstStyle/>
          <a:p>
            <a:pPr algn="l" marL="839854" indent="-419927" lvl="1">
              <a:lnSpc>
                <a:spcPts val="5446"/>
              </a:lnSpc>
              <a:buFont typeface="Arial"/>
              <a:buChar char="•"/>
            </a:pPr>
            <a:r>
              <a:rPr lang="en-US" sz="3890">
                <a:solidFill>
                  <a:srgbClr val="0C0C0C"/>
                </a:solidFill>
                <a:latin typeface="Garet"/>
                <a:ea typeface="Garet"/>
                <a:cs typeface="Garet"/>
                <a:sym typeface="Garet"/>
              </a:rPr>
              <a:t>Hứng thú &amp; Đam mê: Biến những con số khô khan thành trò chơi chinh phục hấp dẫn.</a:t>
            </a:r>
          </a:p>
          <a:p>
            <a:pPr algn="l" marL="839854" indent="-419927" lvl="1">
              <a:lnSpc>
                <a:spcPts val="5446"/>
              </a:lnSpc>
              <a:buFont typeface="Arial"/>
              <a:buChar char="•"/>
            </a:pPr>
            <a:r>
              <a:rPr lang="en-US" sz="3890">
                <a:solidFill>
                  <a:srgbClr val="0C0C0C"/>
                </a:solidFill>
                <a:latin typeface="Garet"/>
                <a:ea typeface="Garet"/>
                <a:cs typeface="Garet"/>
                <a:sym typeface="Garet"/>
              </a:rPr>
              <a:t>Phát triển Tư duy: Rèn luyện phản xạ tính toán nhanh và tư duy logic dưới áp lực thời gian.</a:t>
            </a:r>
          </a:p>
          <a:p>
            <a:pPr algn="l" marL="839854" indent="-419927" lvl="1">
              <a:lnSpc>
                <a:spcPts val="5446"/>
              </a:lnSpc>
              <a:buFont typeface="Arial"/>
              <a:buChar char="•"/>
            </a:pPr>
            <a:r>
              <a:rPr lang="en-US" sz="3890">
                <a:solidFill>
                  <a:srgbClr val="0C0C0C"/>
                </a:solidFill>
                <a:latin typeface="Garet"/>
                <a:ea typeface="Garet"/>
                <a:cs typeface="Garet"/>
                <a:sym typeface="Garet"/>
              </a:rPr>
              <a:t>Lộ trình Cá nhân hóa: Phân bậc trình độ rõ rệt (6 Levels), giúp học sinh tự theo dõi sự tiến bộ.</a:t>
            </a:r>
          </a:p>
          <a:p>
            <a:pPr algn="l" marL="839854" indent="-419927" lvl="1">
              <a:lnSpc>
                <a:spcPts val="5446"/>
              </a:lnSpc>
              <a:buFont typeface="Arial"/>
              <a:buChar char="•"/>
            </a:pPr>
            <a:r>
              <a:rPr lang="en-US" sz="3890">
                <a:solidFill>
                  <a:srgbClr val="0C0C0C"/>
                </a:solidFill>
                <a:latin typeface="Garet"/>
                <a:ea typeface="Garet"/>
                <a:cs typeface="Garet"/>
                <a:sym typeface="Garet"/>
              </a:rPr>
              <a:t>Công nghệ &amp; Thực tiễn: Giải pháp giáo dục số hiện đại, có khả năng ứng dụng và mở rộng cao.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93281" y="5011788"/>
            <a:ext cx="805446" cy="805446"/>
          </a:xfrm>
          <a:custGeom>
            <a:avLst/>
            <a:gdLst/>
            <a:ahLst/>
            <a:cxnLst/>
            <a:rect r="r" b="b" t="t" l="l"/>
            <a:pathLst>
              <a:path h="805446" w="805446">
                <a:moveTo>
                  <a:pt x="0" y="0"/>
                </a:moveTo>
                <a:lnTo>
                  <a:pt x="805445" y="0"/>
                </a:lnTo>
                <a:lnTo>
                  <a:pt x="805445" y="805445"/>
                </a:lnTo>
                <a:lnTo>
                  <a:pt x="0" y="8054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84413" y="4119138"/>
            <a:ext cx="805446" cy="805446"/>
          </a:xfrm>
          <a:custGeom>
            <a:avLst/>
            <a:gdLst/>
            <a:ahLst/>
            <a:cxnLst/>
            <a:rect r="r" b="b" t="t" l="l"/>
            <a:pathLst>
              <a:path h="805446" w="805446">
                <a:moveTo>
                  <a:pt x="0" y="0"/>
                </a:moveTo>
                <a:lnTo>
                  <a:pt x="805446" y="0"/>
                </a:lnTo>
                <a:lnTo>
                  <a:pt x="805446" y="805446"/>
                </a:lnTo>
                <a:lnTo>
                  <a:pt x="0" y="8054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913824" y="8865091"/>
            <a:ext cx="570040" cy="570040"/>
          </a:xfrm>
          <a:custGeom>
            <a:avLst/>
            <a:gdLst/>
            <a:ahLst/>
            <a:cxnLst/>
            <a:rect r="r" b="b" t="t" l="l"/>
            <a:pathLst>
              <a:path h="570040" w="570040">
                <a:moveTo>
                  <a:pt x="0" y="0"/>
                </a:moveTo>
                <a:lnTo>
                  <a:pt x="570040" y="0"/>
                </a:lnTo>
                <a:lnTo>
                  <a:pt x="570040" y="570040"/>
                </a:lnTo>
                <a:lnTo>
                  <a:pt x="0" y="5700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758078" y="7366436"/>
            <a:ext cx="570040" cy="570040"/>
          </a:xfrm>
          <a:custGeom>
            <a:avLst/>
            <a:gdLst/>
            <a:ahLst/>
            <a:cxnLst/>
            <a:rect r="r" b="b" t="t" l="l"/>
            <a:pathLst>
              <a:path h="570040" w="570040">
                <a:moveTo>
                  <a:pt x="0" y="0"/>
                </a:moveTo>
                <a:lnTo>
                  <a:pt x="570040" y="0"/>
                </a:lnTo>
                <a:lnTo>
                  <a:pt x="570040" y="570041"/>
                </a:lnTo>
                <a:lnTo>
                  <a:pt x="0" y="5700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5420054" y="-157591"/>
            <a:ext cx="3678492" cy="2823242"/>
          </a:xfrm>
          <a:custGeom>
            <a:avLst/>
            <a:gdLst/>
            <a:ahLst/>
            <a:cxnLst/>
            <a:rect r="r" b="b" t="t" l="l"/>
            <a:pathLst>
              <a:path h="2823242" w="3678492">
                <a:moveTo>
                  <a:pt x="0" y="0"/>
                </a:moveTo>
                <a:lnTo>
                  <a:pt x="3678492" y="0"/>
                </a:lnTo>
                <a:lnTo>
                  <a:pt x="3678492" y="2823242"/>
                </a:lnTo>
                <a:lnTo>
                  <a:pt x="0" y="28232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2929649" y="2515485"/>
            <a:ext cx="13410161" cy="5322076"/>
            <a:chOff x="0" y="0"/>
            <a:chExt cx="3531894" cy="1401699"/>
          </a:xfrm>
        </p:grpSpPr>
        <p:sp>
          <p:nvSpPr>
            <p:cNvPr name="Freeform 9" id="9"/>
            <p:cNvSpPr/>
            <p:nvPr/>
          </p:nvSpPr>
          <p:spPr>
            <a:xfrm flipH="false" flipV="false" rot="0">
              <a:off x="0" y="0"/>
              <a:ext cx="3531894" cy="1401699"/>
            </a:xfrm>
            <a:custGeom>
              <a:avLst/>
              <a:gdLst/>
              <a:ahLst/>
              <a:cxnLst/>
              <a:rect r="r" b="b" t="t" l="l"/>
              <a:pathLst>
                <a:path h="1401699" w="3531894">
                  <a:moveTo>
                    <a:pt x="0" y="0"/>
                  </a:moveTo>
                  <a:lnTo>
                    <a:pt x="3531894" y="0"/>
                  </a:lnTo>
                  <a:lnTo>
                    <a:pt x="3531894" y="1401699"/>
                  </a:lnTo>
                  <a:lnTo>
                    <a:pt x="0" y="1401699"/>
                  </a:lnTo>
                  <a:close/>
                </a:path>
              </a:pathLst>
            </a:custGeom>
            <a:gradFill rotWithShape="true">
              <a:gsLst>
                <a:gs pos="0">
                  <a:srgbClr val="C7F5AB">
                    <a:alpha val="100000"/>
                  </a:srgbClr>
                </a:gs>
                <a:gs pos="100000">
                  <a:srgbClr val="C9E265">
                    <a:alpha val="100000"/>
                  </a:srgbClr>
                </a:gs>
              </a:gsLst>
              <a:lin ang="2700000"/>
            </a:gradFill>
            <a:ln w="38100" cap="sq">
              <a:solidFill>
                <a:srgbClr val="000000"/>
              </a:solidFill>
              <a:prstDash val="solid"/>
              <a:miter/>
            </a:ln>
          </p:spPr>
        </p:sp>
        <p:sp>
          <p:nvSpPr>
            <p:cNvPr name="TextBox 10" id="10"/>
            <p:cNvSpPr txBox="true"/>
            <p:nvPr/>
          </p:nvSpPr>
          <p:spPr>
            <a:xfrm>
              <a:off x="0" y="-38100"/>
              <a:ext cx="3531894" cy="1439799"/>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2798543" y="7479905"/>
            <a:ext cx="5489457" cy="2861379"/>
          </a:xfrm>
          <a:custGeom>
            <a:avLst/>
            <a:gdLst/>
            <a:ahLst/>
            <a:cxnLst/>
            <a:rect r="r" b="b" t="t" l="l"/>
            <a:pathLst>
              <a:path h="2861379" w="5489457">
                <a:moveTo>
                  <a:pt x="0" y="0"/>
                </a:moveTo>
                <a:lnTo>
                  <a:pt x="5489457" y="0"/>
                </a:lnTo>
                <a:lnTo>
                  <a:pt x="5489457" y="2861379"/>
                </a:lnTo>
                <a:lnTo>
                  <a:pt x="0" y="28613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0" y="0"/>
            <a:ext cx="2706650" cy="2819428"/>
          </a:xfrm>
          <a:custGeom>
            <a:avLst/>
            <a:gdLst/>
            <a:ahLst/>
            <a:cxnLst/>
            <a:rect r="r" b="b" t="t" l="l"/>
            <a:pathLst>
              <a:path h="2819428" w="2706650">
                <a:moveTo>
                  <a:pt x="0" y="0"/>
                </a:moveTo>
                <a:lnTo>
                  <a:pt x="2706650" y="0"/>
                </a:lnTo>
                <a:lnTo>
                  <a:pt x="2706650" y="2819428"/>
                </a:lnTo>
                <a:lnTo>
                  <a:pt x="0" y="2819428"/>
                </a:lnTo>
                <a:lnTo>
                  <a:pt x="0" y="0"/>
                </a:lnTo>
                <a:close/>
              </a:path>
            </a:pathLst>
          </a:custGeom>
          <a:blipFill>
            <a:blip r:embed="rId10"/>
            <a:stretch>
              <a:fillRect l="0" t="0" r="0" b="0"/>
            </a:stretch>
          </a:blipFill>
        </p:spPr>
      </p:sp>
      <p:sp>
        <p:nvSpPr>
          <p:cNvPr name="TextBox 13" id="13"/>
          <p:cNvSpPr txBox="true"/>
          <p:nvPr/>
        </p:nvSpPr>
        <p:spPr>
          <a:xfrm rot="0">
            <a:off x="3135380" y="2866233"/>
            <a:ext cx="12828371" cy="5080014"/>
          </a:xfrm>
          <a:prstGeom prst="rect">
            <a:avLst/>
          </a:prstGeom>
        </p:spPr>
        <p:txBody>
          <a:bodyPr anchor="t" rtlCol="false" tIns="0" lIns="0" bIns="0" rIns="0">
            <a:spAutoFit/>
          </a:bodyPr>
          <a:lstStyle/>
          <a:p>
            <a:pPr algn="just">
              <a:lnSpc>
                <a:spcPts val="5063"/>
              </a:lnSpc>
            </a:pPr>
            <a:r>
              <a:rPr lang="en-US" sz="3617">
                <a:solidFill>
                  <a:srgbClr val="0C0C0C"/>
                </a:solidFill>
                <a:latin typeface="Garet"/>
                <a:ea typeface="Garet"/>
                <a:cs typeface="Garet"/>
                <a:sym typeface="Garet"/>
              </a:rPr>
              <a:t>      Dự án Smart Math được phát triển nhằm xây dựng một phần mềm </a:t>
            </a:r>
            <a:r>
              <a:rPr lang="en-US" sz="3617">
                <a:solidFill>
                  <a:srgbClr val="0C0C0C"/>
                </a:solidFill>
                <a:latin typeface="Garet"/>
                <a:ea typeface="Garet"/>
                <a:cs typeface="Garet"/>
                <a:sym typeface="Garet"/>
              </a:rPr>
              <a:t>học Toán giúp tăng tính tương tác thông qua giao diện game hóa, âm thanh và hiệu ứng sinh động. Phần mềm được thiết kế với 6 cấp độ từ cơ bản đến nâng cao, kết hợp hệ thống điểm số, sao và thời gian nhằm tạo thử thách và động lực cho người học.</a:t>
            </a:r>
          </a:p>
          <a:p>
            <a:pPr algn="just">
              <a:lnSpc>
                <a:spcPts val="5063"/>
              </a:lnSpc>
            </a:pPr>
          </a:p>
        </p:txBody>
      </p:sp>
      <p:sp>
        <p:nvSpPr>
          <p:cNvPr name="Freeform 14" id="14"/>
          <p:cNvSpPr/>
          <p:nvPr/>
        </p:nvSpPr>
        <p:spPr>
          <a:xfrm flipH="false" flipV="false" rot="0">
            <a:off x="0" y="7479905"/>
            <a:ext cx="4819047" cy="2807095"/>
          </a:xfrm>
          <a:custGeom>
            <a:avLst/>
            <a:gdLst/>
            <a:ahLst/>
            <a:cxnLst/>
            <a:rect r="r" b="b" t="t" l="l"/>
            <a:pathLst>
              <a:path h="2807095" w="4819047">
                <a:moveTo>
                  <a:pt x="0" y="0"/>
                </a:moveTo>
                <a:lnTo>
                  <a:pt x="4819047" y="0"/>
                </a:lnTo>
                <a:lnTo>
                  <a:pt x="4819047" y="2807095"/>
                </a:lnTo>
                <a:lnTo>
                  <a:pt x="0" y="280709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3261516" y="828689"/>
            <a:ext cx="11340609" cy="1152525"/>
          </a:xfrm>
          <a:prstGeom prst="rect">
            <a:avLst/>
          </a:prstGeom>
        </p:spPr>
        <p:txBody>
          <a:bodyPr anchor="t" rtlCol="false" tIns="0" lIns="0" bIns="0" rIns="0">
            <a:spAutoFit/>
          </a:bodyPr>
          <a:lstStyle/>
          <a:p>
            <a:pPr algn="ctr">
              <a:lnSpc>
                <a:spcPts val="9015"/>
              </a:lnSpc>
              <a:spcBef>
                <a:spcPct val="0"/>
              </a:spcBef>
            </a:pPr>
            <a:r>
              <a:rPr lang="en-US" sz="7512">
                <a:solidFill>
                  <a:srgbClr val="EE4B4C"/>
                </a:solidFill>
                <a:latin typeface="Sansita"/>
                <a:ea typeface="Sansita"/>
                <a:cs typeface="Sansita"/>
                <a:sym typeface="Sansita"/>
              </a:rPr>
              <a:t>3. Mục tiêu dự án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27886" y="1687064"/>
            <a:ext cx="13461455" cy="8141276"/>
            <a:chOff x="0" y="0"/>
            <a:chExt cx="3545404" cy="2144204"/>
          </a:xfrm>
        </p:grpSpPr>
        <p:sp>
          <p:nvSpPr>
            <p:cNvPr name="Freeform 4" id="4"/>
            <p:cNvSpPr/>
            <p:nvPr/>
          </p:nvSpPr>
          <p:spPr>
            <a:xfrm flipH="false" flipV="false" rot="0">
              <a:off x="0" y="0"/>
              <a:ext cx="3545404" cy="2144204"/>
            </a:xfrm>
            <a:custGeom>
              <a:avLst/>
              <a:gdLst/>
              <a:ahLst/>
              <a:cxnLst/>
              <a:rect r="r" b="b" t="t" l="l"/>
              <a:pathLst>
                <a:path h="2144204" w="3545404">
                  <a:moveTo>
                    <a:pt x="0" y="0"/>
                  </a:moveTo>
                  <a:lnTo>
                    <a:pt x="3545404" y="0"/>
                  </a:lnTo>
                  <a:lnTo>
                    <a:pt x="3545404" y="2144204"/>
                  </a:lnTo>
                  <a:lnTo>
                    <a:pt x="0" y="2144204"/>
                  </a:lnTo>
                  <a:close/>
                </a:path>
              </a:pathLst>
            </a:custGeom>
            <a:gradFill rotWithShape="true">
              <a:gsLst>
                <a:gs pos="0">
                  <a:srgbClr val="C7F5AB">
                    <a:alpha val="100000"/>
                  </a:srgbClr>
                </a:gs>
                <a:gs pos="100000">
                  <a:srgbClr val="C9E265">
                    <a:alpha val="100000"/>
                  </a:srgbClr>
                </a:gs>
              </a:gsLst>
              <a:lin ang="2700000"/>
            </a:gradFill>
            <a:ln w="38100" cap="sq">
              <a:solidFill>
                <a:srgbClr val="000000"/>
              </a:solidFill>
              <a:prstDash val="solid"/>
              <a:miter/>
            </a:ln>
          </p:spPr>
        </p:sp>
        <p:sp>
          <p:nvSpPr>
            <p:cNvPr name="TextBox 5" id="5"/>
            <p:cNvSpPr txBox="true"/>
            <p:nvPr/>
          </p:nvSpPr>
          <p:spPr>
            <a:xfrm>
              <a:off x="0" y="-38100"/>
              <a:ext cx="3545404" cy="218230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879820" y="0"/>
            <a:ext cx="9846882" cy="10720315"/>
            <a:chOff x="0" y="0"/>
            <a:chExt cx="2593418" cy="2823457"/>
          </a:xfrm>
        </p:grpSpPr>
        <p:sp>
          <p:nvSpPr>
            <p:cNvPr name="Freeform 7" id="7"/>
            <p:cNvSpPr/>
            <p:nvPr/>
          </p:nvSpPr>
          <p:spPr>
            <a:xfrm flipH="false" flipV="false" rot="0">
              <a:off x="0" y="0"/>
              <a:ext cx="2593417" cy="2823457"/>
            </a:xfrm>
            <a:custGeom>
              <a:avLst/>
              <a:gdLst/>
              <a:ahLst/>
              <a:cxnLst/>
              <a:rect r="r" b="b" t="t" l="l"/>
              <a:pathLst>
                <a:path h="2823457" w="2593417">
                  <a:moveTo>
                    <a:pt x="0" y="0"/>
                  </a:moveTo>
                  <a:lnTo>
                    <a:pt x="2593417" y="0"/>
                  </a:lnTo>
                  <a:lnTo>
                    <a:pt x="2593417" y="2823457"/>
                  </a:lnTo>
                  <a:lnTo>
                    <a:pt x="0" y="2823457"/>
                  </a:lnTo>
                  <a:close/>
                </a:path>
              </a:pathLst>
            </a:custGeom>
            <a:solidFill>
              <a:srgbClr val="8BC349"/>
            </a:solidFill>
            <a:ln w="38100" cap="sq">
              <a:solidFill>
                <a:srgbClr val="000000"/>
              </a:solidFill>
              <a:prstDash val="solid"/>
              <a:miter/>
            </a:ln>
          </p:spPr>
        </p:sp>
        <p:sp>
          <p:nvSpPr>
            <p:cNvPr name="TextBox 8" id="8"/>
            <p:cNvSpPr txBox="true"/>
            <p:nvPr/>
          </p:nvSpPr>
          <p:spPr>
            <a:xfrm>
              <a:off x="0" y="-38100"/>
              <a:ext cx="2593418" cy="2861557"/>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0981706" y="1687064"/>
            <a:ext cx="805446" cy="805446"/>
          </a:xfrm>
          <a:custGeom>
            <a:avLst/>
            <a:gdLst/>
            <a:ahLst/>
            <a:cxnLst/>
            <a:rect r="r" b="b" t="t" l="l"/>
            <a:pathLst>
              <a:path h="805446" w="805446">
                <a:moveTo>
                  <a:pt x="0" y="0"/>
                </a:moveTo>
                <a:lnTo>
                  <a:pt x="805446" y="0"/>
                </a:lnTo>
                <a:lnTo>
                  <a:pt x="805446" y="805446"/>
                </a:lnTo>
                <a:lnTo>
                  <a:pt x="0" y="8054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7945621" y="9258300"/>
            <a:ext cx="570040" cy="570040"/>
          </a:xfrm>
          <a:custGeom>
            <a:avLst/>
            <a:gdLst/>
            <a:ahLst/>
            <a:cxnLst/>
            <a:rect r="r" b="b" t="t" l="l"/>
            <a:pathLst>
              <a:path h="570040" w="570040">
                <a:moveTo>
                  <a:pt x="0" y="0"/>
                </a:moveTo>
                <a:lnTo>
                  <a:pt x="570041" y="0"/>
                </a:lnTo>
                <a:lnTo>
                  <a:pt x="570041" y="570040"/>
                </a:lnTo>
                <a:lnTo>
                  <a:pt x="0" y="5700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3299203" y="8973280"/>
            <a:ext cx="570040" cy="570040"/>
          </a:xfrm>
          <a:custGeom>
            <a:avLst/>
            <a:gdLst/>
            <a:ahLst/>
            <a:cxnLst/>
            <a:rect r="r" b="b" t="t" l="l"/>
            <a:pathLst>
              <a:path h="570040" w="570040">
                <a:moveTo>
                  <a:pt x="0" y="0"/>
                </a:moveTo>
                <a:lnTo>
                  <a:pt x="570040" y="0"/>
                </a:lnTo>
                <a:lnTo>
                  <a:pt x="570040" y="570040"/>
                </a:lnTo>
                <a:lnTo>
                  <a:pt x="0" y="5700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313720" y="2294881"/>
            <a:ext cx="12270503" cy="6830393"/>
          </a:xfrm>
          <a:prstGeom prst="rect">
            <a:avLst/>
          </a:prstGeom>
        </p:spPr>
        <p:txBody>
          <a:bodyPr anchor="t" rtlCol="false" tIns="0" lIns="0" bIns="0" rIns="0">
            <a:spAutoFit/>
          </a:bodyPr>
          <a:lstStyle/>
          <a:p>
            <a:pPr algn="just">
              <a:lnSpc>
                <a:spcPts val="6771"/>
              </a:lnSpc>
            </a:pPr>
            <a:r>
              <a:rPr lang="en-US" sz="4836" spc="125">
                <a:solidFill>
                  <a:srgbClr val="0C0C0C"/>
                </a:solidFill>
                <a:latin typeface="Garet"/>
                <a:ea typeface="Garet"/>
                <a:cs typeface="Garet"/>
                <a:sym typeface="Garet"/>
              </a:rPr>
              <a:t>Đố</a:t>
            </a:r>
            <a:r>
              <a:rPr lang="en-US" sz="4836" spc="125">
                <a:solidFill>
                  <a:srgbClr val="0C0C0C"/>
                </a:solidFill>
                <a:latin typeface="Garet"/>
                <a:ea typeface="Garet"/>
                <a:cs typeface="Garet"/>
                <a:sym typeface="Garet"/>
              </a:rPr>
              <a:t>i tượng sử dụng của game Smart Math bao gồm học sinh tiểu học từ lớp 1 đến lớp 5 (phù hợp với level 1–3), học sinh THCS từ lớp 6 đến lớp 9 (phù hợp với level 4–6), ngoài ra còn phù hợp với những người có nhu cầu rèn luyện và củng cố tư duy Toán học</a:t>
            </a:r>
          </a:p>
          <a:p>
            <a:pPr algn="just">
              <a:lnSpc>
                <a:spcPts val="6771"/>
              </a:lnSpc>
            </a:pPr>
          </a:p>
        </p:txBody>
      </p:sp>
      <p:sp>
        <p:nvSpPr>
          <p:cNvPr name="Freeform 13" id="13"/>
          <p:cNvSpPr/>
          <p:nvPr/>
        </p:nvSpPr>
        <p:spPr>
          <a:xfrm flipH="false" flipV="false" rot="-995279">
            <a:off x="14409422" y="105808"/>
            <a:ext cx="3277100" cy="2019513"/>
          </a:xfrm>
          <a:custGeom>
            <a:avLst/>
            <a:gdLst/>
            <a:ahLst/>
            <a:cxnLst/>
            <a:rect r="r" b="b" t="t" l="l"/>
            <a:pathLst>
              <a:path h="2019513" w="3277100">
                <a:moveTo>
                  <a:pt x="0" y="0"/>
                </a:moveTo>
                <a:lnTo>
                  <a:pt x="3277100" y="0"/>
                </a:lnTo>
                <a:lnTo>
                  <a:pt x="3277100" y="2019513"/>
                </a:lnTo>
                <a:lnTo>
                  <a:pt x="0" y="20195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3869243" y="6276858"/>
            <a:ext cx="4909896" cy="4443456"/>
          </a:xfrm>
          <a:custGeom>
            <a:avLst/>
            <a:gdLst/>
            <a:ahLst/>
            <a:cxnLst/>
            <a:rect r="r" b="b" t="t" l="l"/>
            <a:pathLst>
              <a:path h="4443456" w="4909896">
                <a:moveTo>
                  <a:pt x="0" y="0"/>
                </a:moveTo>
                <a:lnTo>
                  <a:pt x="4909897" y="0"/>
                </a:lnTo>
                <a:lnTo>
                  <a:pt x="4909897" y="4443457"/>
                </a:lnTo>
                <a:lnTo>
                  <a:pt x="0" y="4443457"/>
                </a:lnTo>
                <a:lnTo>
                  <a:pt x="0" y="0"/>
                </a:lnTo>
                <a:close/>
              </a:path>
            </a:pathLst>
          </a:custGeom>
          <a:blipFill>
            <a:blip r:embed="rId8"/>
            <a:stretch>
              <a:fillRect l="0" t="0" r="0" b="0"/>
            </a:stretch>
          </a:blipFill>
        </p:spPr>
      </p:sp>
      <p:sp>
        <p:nvSpPr>
          <p:cNvPr name="Freeform 15" id="15"/>
          <p:cNvSpPr/>
          <p:nvPr/>
        </p:nvSpPr>
        <p:spPr>
          <a:xfrm flipH="false" flipV="false" rot="0">
            <a:off x="15194109" y="3431660"/>
            <a:ext cx="3093891" cy="1964621"/>
          </a:xfrm>
          <a:custGeom>
            <a:avLst/>
            <a:gdLst/>
            <a:ahLst/>
            <a:cxnLst/>
            <a:rect r="r" b="b" t="t" l="l"/>
            <a:pathLst>
              <a:path h="1964621" w="3093891">
                <a:moveTo>
                  <a:pt x="0" y="0"/>
                </a:moveTo>
                <a:lnTo>
                  <a:pt x="3093891" y="0"/>
                </a:lnTo>
                <a:lnTo>
                  <a:pt x="3093891" y="1964621"/>
                </a:lnTo>
                <a:lnTo>
                  <a:pt x="0" y="19646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362658" y="544064"/>
            <a:ext cx="9974612" cy="1143000"/>
          </a:xfrm>
          <a:prstGeom prst="rect">
            <a:avLst/>
          </a:prstGeom>
        </p:spPr>
        <p:txBody>
          <a:bodyPr anchor="t" rtlCol="false" tIns="0" lIns="0" bIns="0" rIns="0">
            <a:spAutoFit/>
          </a:bodyPr>
          <a:lstStyle/>
          <a:p>
            <a:pPr algn="l">
              <a:lnSpc>
                <a:spcPts val="9015"/>
              </a:lnSpc>
              <a:spcBef>
                <a:spcPct val="0"/>
              </a:spcBef>
            </a:pPr>
            <a:r>
              <a:rPr lang="en-US" sz="7512">
                <a:solidFill>
                  <a:srgbClr val="EE4B4C"/>
                </a:solidFill>
                <a:latin typeface="Paytone One"/>
                <a:ea typeface="Paytone One"/>
                <a:cs typeface="Paytone One"/>
                <a:sym typeface="Paytone One"/>
              </a:rPr>
              <a:t>4. Đối </a:t>
            </a:r>
            <a:r>
              <a:rPr lang="en-US" sz="7512">
                <a:solidFill>
                  <a:srgbClr val="EE4B4C"/>
                </a:solidFill>
                <a:latin typeface="Paytone One"/>
                <a:ea typeface="Paytone One"/>
                <a:cs typeface="Paytone One"/>
                <a:sym typeface="Paytone One"/>
              </a:rPr>
              <a:t>tượng sử dụng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65821"/>
            <a:ext cx="18310779" cy="13618642"/>
          </a:xfrm>
          <a:custGeom>
            <a:avLst/>
            <a:gdLst/>
            <a:ahLst/>
            <a:cxnLst/>
            <a:rect r="r" b="b" t="t" l="l"/>
            <a:pathLst>
              <a:path h="13618642" w="18310779">
                <a:moveTo>
                  <a:pt x="0" y="0"/>
                </a:moveTo>
                <a:lnTo>
                  <a:pt x="18310779" y="0"/>
                </a:lnTo>
                <a:lnTo>
                  <a:pt x="18310779" y="13618642"/>
                </a:lnTo>
                <a:lnTo>
                  <a:pt x="0" y="13618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9175" y="1028700"/>
            <a:ext cx="7279380" cy="8978591"/>
          </a:xfrm>
          <a:custGeom>
            <a:avLst/>
            <a:gdLst/>
            <a:ahLst/>
            <a:cxnLst/>
            <a:rect r="r" b="b" t="t" l="l"/>
            <a:pathLst>
              <a:path h="8978591" w="7279380">
                <a:moveTo>
                  <a:pt x="0" y="0"/>
                </a:moveTo>
                <a:lnTo>
                  <a:pt x="7279380" y="0"/>
                </a:lnTo>
                <a:lnTo>
                  <a:pt x="7279380" y="8978591"/>
                </a:lnTo>
                <a:lnTo>
                  <a:pt x="0" y="8978591"/>
                </a:lnTo>
                <a:lnTo>
                  <a:pt x="0" y="0"/>
                </a:lnTo>
                <a:close/>
              </a:path>
            </a:pathLst>
          </a:custGeom>
          <a:blipFill>
            <a:blip r:embed="rId4"/>
            <a:stretch>
              <a:fillRect l="-1438" t="-1253" r="-1438" b="0"/>
            </a:stretch>
          </a:blipFill>
        </p:spPr>
      </p:sp>
      <p:sp>
        <p:nvSpPr>
          <p:cNvPr name="Freeform 4" id="4"/>
          <p:cNvSpPr/>
          <p:nvPr/>
        </p:nvSpPr>
        <p:spPr>
          <a:xfrm flipH="false" flipV="false" rot="0">
            <a:off x="8107409" y="2298453"/>
            <a:ext cx="9818561" cy="5817497"/>
          </a:xfrm>
          <a:custGeom>
            <a:avLst/>
            <a:gdLst/>
            <a:ahLst/>
            <a:cxnLst/>
            <a:rect r="r" b="b" t="t" l="l"/>
            <a:pathLst>
              <a:path h="5817497" w="9818561">
                <a:moveTo>
                  <a:pt x="0" y="0"/>
                </a:moveTo>
                <a:lnTo>
                  <a:pt x="9818561" y="0"/>
                </a:lnTo>
                <a:lnTo>
                  <a:pt x="9818561" y="5817497"/>
                </a:lnTo>
                <a:lnTo>
                  <a:pt x="0" y="5817497"/>
                </a:lnTo>
                <a:lnTo>
                  <a:pt x="0" y="0"/>
                </a:lnTo>
                <a:close/>
              </a:path>
            </a:pathLst>
          </a:custGeom>
          <a:blipFill>
            <a:blip r:embed="rId5"/>
            <a:stretch>
              <a:fillRect l="0" t="0" r="0" b="0"/>
            </a:stretch>
          </a:blipFill>
        </p:spPr>
      </p:sp>
      <p:sp>
        <p:nvSpPr>
          <p:cNvPr name="TextBox 5" id="5"/>
          <p:cNvSpPr txBox="true"/>
          <p:nvPr/>
        </p:nvSpPr>
        <p:spPr>
          <a:xfrm rot="0">
            <a:off x="9241114" y="457200"/>
            <a:ext cx="7190765" cy="1143000"/>
          </a:xfrm>
          <a:prstGeom prst="rect">
            <a:avLst/>
          </a:prstGeom>
        </p:spPr>
        <p:txBody>
          <a:bodyPr anchor="t" rtlCol="false" tIns="0" lIns="0" bIns="0" rIns="0">
            <a:spAutoFit/>
          </a:bodyPr>
          <a:lstStyle/>
          <a:p>
            <a:pPr algn="l">
              <a:lnSpc>
                <a:spcPts val="9015"/>
              </a:lnSpc>
              <a:spcBef>
                <a:spcPct val="0"/>
              </a:spcBef>
            </a:pPr>
            <a:r>
              <a:rPr lang="en-US" sz="7512">
                <a:solidFill>
                  <a:srgbClr val="EE4B4C"/>
                </a:solidFill>
                <a:latin typeface="Paytone One"/>
                <a:ea typeface="Paytone One"/>
                <a:cs typeface="Paytone One"/>
                <a:sym typeface="Paytone One"/>
              </a:rPr>
              <a:t>Cấu trúc dự án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DAG9V_y6Paw</dc:identifier>
  <dcterms:modified xsi:type="dcterms:W3CDTF">2011-08-01T06:04:30Z</dcterms:modified>
  <cp:revision>1</cp:revision>
  <dc:title>Báo cáo Smart Math</dc:title>
</cp:coreProperties>
</file>